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4" r:id="rId9"/>
    <p:sldId id="262" r:id="rId10"/>
    <p:sldId id="263" r:id="rId11"/>
    <p:sldId id="275" r:id="rId12"/>
    <p:sldId id="265" r:id="rId13"/>
    <p:sldId id="266" r:id="rId14"/>
    <p:sldId id="267" r:id="rId15"/>
    <p:sldId id="280" r:id="rId16"/>
    <p:sldId id="281" r:id="rId17"/>
    <p:sldId id="282" r:id="rId18"/>
    <p:sldId id="283" r:id="rId19"/>
    <p:sldId id="268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277" r:id="rId36"/>
    <p:sldId id="278" r:id="rId37"/>
    <p:sldId id="279" r:id="rId38"/>
    <p:sldId id="269" r:id="rId39"/>
    <p:sldId id="270" r:id="rId40"/>
    <p:sldId id="271" r:id="rId41"/>
    <p:sldId id="273" r:id="rId42"/>
    <p:sldId id="274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00"/>
    <a:srgbClr val="003366"/>
    <a:srgbClr val="0000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763" autoAdjust="0"/>
  </p:normalViewPr>
  <p:slideViewPr>
    <p:cSldViewPr>
      <p:cViewPr>
        <p:scale>
          <a:sx n="75" d="100"/>
          <a:sy n="75" d="100"/>
        </p:scale>
        <p:origin x="-93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4" Type="http://schemas.microsoft.com/office/2006/relationships/legacyDiagramText" Target="legacyDiagramText13.bin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2C4536-E32F-40FD-9FF3-5EB74E33AA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7453E-CB7B-4166-85C2-ED806363DFF5}" type="slidenum">
              <a:rPr lang="ru-RU"/>
              <a:pPr/>
              <a:t>15</a:t>
            </a:fld>
            <a:endParaRPr lang="ru-RU"/>
          </a:p>
        </p:txBody>
      </p:sp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06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7A26CB-56F4-45DC-A262-7DF3905800DD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3B8B3C9D-08C4-4612-83AA-9E069DF4D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E830C-7158-4962-9C02-514B151FFA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F1A8F-BB25-48FB-8107-02134D095F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AD2CD2F9-6C43-416C-B305-0BC579575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65BC2-450D-4817-89CF-C0E43157F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86C29-A577-4B8F-968C-AED2CD0052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63F42-A2D8-4CA0-B3DF-C741E3AAB4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D34D4-29F3-4799-90EC-D473E806A2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AF7E-ED2E-4D76-9D67-DEEB4B48F5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DB82E-469A-48DF-9426-40790D7F5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56BE7-11D9-442D-A379-31616DE7E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14364-84EF-4D00-9483-BE98907F2C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8320F42-5634-4D71-A5D4-5910365D84EB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i="0">
                <a:latin typeface="Times New Roman" pitchFamily="18" charset="0"/>
              </a:rPr>
              <a:t>Государственное учреждение образования </a:t>
            </a:r>
            <a:br>
              <a:rPr lang="ru-RU" sz="3600" b="1" i="0">
                <a:latin typeface="Times New Roman" pitchFamily="18" charset="0"/>
              </a:rPr>
            </a:br>
            <a:r>
              <a:rPr lang="ru-RU" sz="3600" b="1" i="0">
                <a:latin typeface="Times New Roman" pitchFamily="18" charset="0"/>
              </a:rPr>
              <a:t>«Средняя школа №15 г.Лиды»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b="1">
                <a:solidFill>
                  <a:schemeClr val="folHlink"/>
                </a:solidFill>
                <a:latin typeface="Times New Roman" pitchFamily="18" charset="0"/>
              </a:rPr>
              <a:t>2011 / 2012 уч.год</a:t>
            </a:r>
          </a:p>
          <a:p>
            <a:endParaRPr lang="ru-RU" sz="3600" b="1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3600" b="1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3600" b="1">
              <a:solidFill>
                <a:schemeClr val="folHlink"/>
              </a:solidFill>
            </a:endParaRPr>
          </a:p>
        </p:txBody>
      </p:sp>
      <p:pic>
        <p:nvPicPr>
          <p:cNvPr id="4103" name="Picture 7" descr="MP90040729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962400"/>
            <a:ext cx="4572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Times New Roman" pitchFamily="18" charset="0"/>
              </a:rPr>
              <a:t>Терминология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96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Оценивание</a:t>
            </a:r>
            <a:r>
              <a:rPr lang="ru-RU" sz="270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700">
                <a:solidFill>
                  <a:srgbClr val="000066"/>
                </a:solidFill>
                <a:latin typeface="Times New Roman" pitchFamily="18" charset="0"/>
              </a:rPr>
              <a:t>–</a:t>
            </a:r>
            <a:r>
              <a:rPr lang="ru-RU" sz="2700">
                <a:latin typeface="Times New Roman" pitchFamily="18" charset="0"/>
              </a:rPr>
              <a:t>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процесс соотношения полученных результатов и запланированных целей.</a:t>
            </a:r>
          </a:p>
          <a:p>
            <a:pPr>
              <a:buFont typeface="Wingdings" pitchFamily="2" charset="2"/>
              <a:buNone/>
            </a:pP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Оценить</a:t>
            </a:r>
            <a:r>
              <a:rPr lang="ru-RU" sz="270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–</a:t>
            </a:r>
            <a:r>
              <a:rPr lang="ru-RU" sz="2700" b="1">
                <a:latin typeface="Times New Roman" pitchFamily="18" charset="0"/>
              </a:rPr>
              <a:t>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значит, установить  степень, уровень и  качество.</a:t>
            </a:r>
            <a:endParaRPr lang="ru-RU" sz="2700" b="1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Отметка</a:t>
            </a:r>
            <a:r>
              <a:rPr lang="ru-RU" sz="270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700">
                <a:solidFill>
                  <a:srgbClr val="000066"/>
                </a:solidFill>
                <a:latin typeface="Times New Roman" pitchFamily="18" charset="0"/>
              </a:rPr>
              <a:t>-</a:t>
            </a:r>
            <a:r>
              <a:rPr lang="ru-RU" sz="2700">
                <a:latin typeface="Times New Roman" pitchFamily="18" charset="0"/>
              </a:rPr>
              <a:t>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результат процесса оценивания учебно-познавательной  деятельности  учащихся,  его   условно-формальное количественное выражение в баллах.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Times New Roman" pitchFamily="18" charset="0"/>
              </a:rPr>
              <a:t>Терминология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962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Самоанализ – </a:t>
            </a: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процесс и результат рефлексии учащихся по поводу собственной деятельности с целью ее улучшения; умение осознать свои психические процессы, ход своей деятельности, анализировать свой ответ, затруднения, ошибки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Самоконтроль – </a:t>
            </a: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сознательная регуляция человеком собственных состояний, побуждений и действий на основе сопоставления с некоторыми субъективными нормами и представлениями.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Самооценка </a:t>
            </a: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– элемент самосознания, характеризующийся эмоционально насыщенными оценками самого себя как личности, собственных способностей, нравственных качеств и поступков; важный регулятор поведения. Самооценка определяет взаимоотношения человека с окружающими, его критичность, требовательность к себе, отношение к успехам и неудачам.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600200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Мотивационная среда урока. 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Оценка, самооценка учебной                         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                                                деятельности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762000" y="5334000"/>
            <a:ext cx="76962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300" b="1">
                <a:solidFill>
                  <a:schemeClr val="folHlink"/>
                </a:solidFill>
                <a:latin typeface="Times New Roman" pitchFamily="18" charset="0"/>
              </a:rPr>
              <a:t>Педагог-психолог Васьковцова Алина Сергеевна</a:t>
            </a:r>
          </a:p>
        </p:txBody>
      </p:sp>
      <p:graphicFrame>
        <p:nvGraphicFramePr>
          <p:cNvPr id="36877" name="Diagram 13"/>
          <p:cNvGraphicFramePr>
            <a:graphicFrameLocks/>
          </p:cNvGraphicFramePr>
          <p:nvPr>
            <p:ph sz="quarter" idx="2"/>
          </p:nvPr>
        </p:nvGraphicFramePr>
        <p:xfrm>
          <a:off x="4724400" y="2438400"/>
          <a:ext cx="3733800" cy="2590800"/>
        </p:xfrm>
        <a:graphic>
          <a:graphicData uri="http://schemas.openxmlformats.org/drawingml/2006/compatibility">
            <com:legacyDrawing xmlns:com="http://schemas.openxmlformats.org/drawingml/2006/compatibility" spid="_x0000_s36877"/>
          </a:graphicData>
        </a:graphic>
      </p:graphicFrame>
      <p:pic>
        <p:nvPicPr>
          <p:cNvPr id="36885" name="Picture 21" descr="j02991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973263"/>
            <a:ext cx="3505200" cy="2827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676400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Оценочная деятельность учителя на факультативных занятиях   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          художественной направленности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762000" y="5334000"/>
            <a:ext cx="76962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Дроздова Светлана Станиславовна</a:t>
            </a:r>
          </a:p>
        </p:txBody>
      </p:sp>
      <p:pic>
        <p:nvPicPr>
          <p:cNvPr id="38937" name="Picture 25" descr="j029889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119313"/>
            <a:ext cx="3657600" cy="3214687"/>
          </a:xfrm>
        </p:spPr>
      </p:pic>
      <p:graphicFrame>
        <p:nvGraphicFramePr>
          <p:cNvPr id="38939" name="Diagram 27"/>
          <p:cNvGraphicFramePr>
            <a:graphicFrameLocks/>
          </p:cNvGraphicFramePr>
          <p:nvPr>
            <p:ph sz="quarter" idx="2"/>
          </p:nvPr>
        </p:nvGraphicFramePr>
        <p:xfrm>
          <a:off x="4743450" y="2514600"/>
          <a:ext cx="3733800" cy="2286000"/>
        </p:xfrm>
        <a:graphic>
          <a:graphicData uri="http://schemas.openxmlformats.org/drawingml/2006/compatibility">
            <com:legacyDrawing xmlns:com="http://schemas.openxmlformats.org/drawingml/2006/compatibility" spid="_x0000_s3893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1600200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Оценка учебных достижений учащихся при  безотметочной системе проведения    </a:t>
            </a:r>
            <a:br>
              <a:rPr lang="ru-RU" sz="3200" b="1">
                <a:latin typeface="Times New Roman" pitchFamily="18" charset="0"/>
              </a:rPr>
            </a:br>
            <a:r>
              <a:rPr lang="ru-RU" sz="3200" b="1">
                <a:latin typeface="Times New Roman" pitchFamily="18" charset="0"/>
              </a:rPr>
              <a:t>                        факультативных занятий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762000" y="5334000"/>
            <a:ext cx="76962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Чумачёва  Галина Францевна</a:t>
            </a:r>
          </a:p>
        </p:txBody>
      </p:sp>
      <p:pic>
        <p:nvPicPr>
          <p:cNvPr id="41994" name="Picture 10" descr="j02921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209800"/>
            <a:ext cx="3200400" cy="2971800"/>
          </a:xfrm>
        </p:spPr>
      </p:pic>
      <p:graphicFrame>
        <p:nvGraphicFramePr>
          <p:cNvPr id="42004" name="Diagram 20"/>
          <p:cNvGraphicFramePr>
            <a:graphicFrameLocks/>
          </p:cNvGraphicFramePr>
          <p:nvPr>
            <p:ph sz="quarter" idx="2"/>
          </p:nvPr>
        </p:nvGraphicFramePr>
        <p:xfrm>
          <a:off x="4267200" y="2286000"/>
          <a:ext cx="4495800" cy="2819400"/>
        </p:xfrm>
        <a:graphic>
          <a:graphicData uri="http://schemas.openxmlformats.org/drawingml/2006/compatibility">
            <com:legacyDrawing xmlns:com="http://schemas.openxmlformats.org/drawingml/2006/compatibility" spid="_x0000_s4200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278605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264318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292893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207167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221455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235743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250030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8631" name="Picture 4" descr="G:\11511649 копия.png"/>
          <p:cNvPicPr>
            <a:picLocks noChangeAspect="1" noChangeArrowheads="1"/>
          </p:cNvPicPr>
          <p:nvPr/>
        </p:nvPicPr>
        <p:blipFill>
          <a:blip r:embed="rId3"/>
          <a:srcRect t="40233" r="291"/>
          <a:stretch>
            <a:fillRect/>
          </a:stretch>
        </p:blipFill>
        <p:spPr bwMode="auto">
          <a:xfrm>
            <a:off x="0" y="31432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32" name="Группа 175"/>
          <p:cNvGrpSpPr>
            <a:grpSpLocks/>
          </p:cNvGrpSpPr>
          <p:nvPr/>
        </p:nvGrpSpPr>
        <p:grpSpPr bwMode="auto">
          <a:xfrm>
            <a:off x="-1704975" y="-498475"/>
            <a:ext cx="3860800" cy="7569200"/>
            <a:chOff x="-560903" y="-300727"/>
            <a:chExt cx="3121541" cy="5939528"/>
          </a:xfrm>
        </p:grpSpPr>
        <p:sp>
          <p:nvSpPr>
            <p:cNvPr id="189" name="Полилиния 188"/>
            <p:cNvSpPr/>
            <p:nvPr/>
          </p:nvSpPr>
          <p:spPr>
            <a:xfrm>
              <a:off x="-560903" y="-42556"/>
              <a:ext cx="2579688" cy="5429288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-428660" y="-142900"/>
              <a:ext cx="2579688" cy="5634077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-285784" y="-231204"/>
              <a:ext cx="2579688" cy="5784294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-142908" y="-268224"/>
              <a:ext cx="2579688" cy="5859415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-19050" y="-300727"/>
              <a:ext cx="2579688" cy="5939528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00125" y="2214563"/>
          <a:ext cx="7643813" cy="2207705"/>
        </p:xfrm>
        <a:graphic>
          <a:graphicData uri="http://schemas.openxmlformats.org/drawingml/2006/table">
            <a:tbl>
              <a:tblPr/>
              <a:tblGrid>
                <a:gridCol w="2074863"/>
                <a:gridCol w="1382712"/>
                <a:gridCol w="892175"/>
                <a:gridCol w="1558925"/>
                <a:gridCol w="1735138"/>
              </a:tblGrid>
              <a:tr h="172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Учебные элементы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знаю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Знаю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Понимаю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Могу объяснить другим людям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68" name="Rectangle 2"/>
          <p:cNvSpPr>
            <a:spLocks noChangeArrowheads="1"/>
          </p:cNvSpPr>
          <p:nvPr/>
        </p:nvSpPr>
        <p:spPr bwMode="auto">
          <a:xfrm>
            <a:off x="0" y="0"/>
            <a:ext cx="9429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endParaRPr lang="ru-RU" sz="32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 algn="ctr"/>
            <a:endParaRPr lang="ru-RU" sz="32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 algn="ctr"/>
            <a:r>
              <a:rPr lang="ru-RU" sz="32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«Оценочный лист». 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278605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264318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292893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207167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221455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235743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250030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3" name="Picture 4" descr="G:\11511649 копия.png"/>
          <p:cNvPicPr>
            <a:picLocks noChangeAspect="1" noChangeArrowheads="1"/>
          </p:cNvPicPr>
          <p:nvPr/>
        </p:nvPicPr>
        <p:blipFill>
          <a:blip r:embed="rId2"/>
          <a:srcRect t="40233" r="291"/>
          <a:stretch>
            <a:fillRect/>
          </a:stretch>
        </p:blipFill>
        <p:spPr bwMode="auto">
          <a:xfrm>
            <a:off x="0" y="31432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04" name="Группа 175"/>
          <p:cNvGrpSpPr>
            <a:grpSpLocks/>
          </p:cNvGrpSpPr>
          <p:nvPr/>
        </p:nvGrpSpPr>
        <p:grpSpPr bwMode="auto">
          <a:xfrm>
            <a:off x="-1704975" y="-498475"/>
            <a:ext cx="3860800" cy="7569200"/>
            <a:chOff x="-560903" y="-300727"/>
            <a:chExt cx="3121541" cy="5939528"/>
          </a:xfrm>
        </p:grpSpPr>
        <p:sp>
          <p:nvSpPr>
            <p:cNvPr id="189" name="Полилиния 188"/>
            <p:cNvSpPr/>
            <p:nvPr/>
          </p:nvSpPr>
          <p:spPr>
            <a:xfrm>
              <a:off x="-560903" y="-42556"/>
              <a:ext cx="2579688" cy="5429288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-428660" y="-142900"/>
              <a:ext cx="2579688" cy="5634077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-285784" y="-231204"/>
              <a:ext cx="2579688" cy="5784294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-142908" y="-268224"/>
              <a:ext cx="2579688" cy="5859415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-19050" y="-300727"/>
              <a:ext cx="2579688" cy="5939528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14438" y="2571750"/>
          <a:ext cx="7000875" cy="2143126"/>
        </p:xfrm>
        <a:graphic>
          <a:graphicData uri="http://schemas.openxmlformats.org/drawingml/2006/table">
            <a:tbl>
              <a:tblPr/>
              <a:tblGrid>
                <a:gridCol w="3814762"/>
                <a:gridCol w="1362075"/>
                <a:gridCol w="18240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Учебные умения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Владею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 владею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34" name="Rectangle 1"/>
          <p:cNvSpPr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endParaRPr lang="ru-RU" sz="28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/>
            <a:endParaRPr lang="ru-RU" sz="28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/>
            <a:r>
              <a:rPr lang="ru-RU" sz="32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«Самооценка уровня владения умениями»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278605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264318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292893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207167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221455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235743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250030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2727" name="Picture 4" descr="G:\11511649 копия.png"/>
          <p:cNvPicPr>
            <a:picLocks noChangeAspect="1" noChangeArrowheads="1"/>
          </p:cNvPicPr>
          <p:nvPr/>
        </p:nvPicPr>
        <p:blipFill>
          <a:blip r:embed="rId2"/>
          <a:srcRect t="40233" r="291"/>
          <a:stretch>
            <a:fillRect/>
          </a:stretch>
        </p:blipFill>
        <p:spPr bwMode="auto">
          <a:xfrm>
            <a:off x="0" y="31432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28" name="Группа 175"/>
          <p:cNvGrpSpPr>
            <a:grpSpLocks/>
          </p:cNvGrpSpPr>
          <p:nvPr/>
        </p:nvGrpSpPr>
        <p:grpSpPr bwMode="auto">
          <a:xfrm>
            <a:off x="-1704975" y="-498475"/>
            <a:ext cx="3860800" cy="7569200"/>
            <a:chOff x="-560903" y="-300727"/>
            <a:chExt cx="3121541" cy="5939528"/>
          </a:xfrm>
        </p:grpSpPr>
        <p:sp>
          <p:nvSpPr>
            <p:cNvPr id="189" name="Полилиния 188"/>
            <p:cNvSpPr/>
            <p:nvPr/>
          </p:nvSpPr>
          <p:spPr>
            <a:xfrm>
              <a:off x="-560903" y="-42556"/>
              <a:ext cx="2579688" cy="5429288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-428660" y="-142900"/>
              <a:ext cx="2579688" cy="5634077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-285784" y="-231204"/>
              <a:ext cx="2579688" cy="5784294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-142908" y="-268224"/>
              <a:ext cx="2579688" cy="5859415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-19050" y="-300727"/>
              <a:ext cx="2579688" cy="5939528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71563" y="2714625"/>
          <a:ext cx="7324725" cy="2133600"/>
        </p:xfrm>
        <a:graphic>
          <a:graphicData uri="http://schemas.openxmlformats.org/drawingml/2006/table">
            <a:tbl>
              <a:tblPr/>
              <a:tblGrid>
                <a:gridCol w="3357562"/>
                <a:gridCol w="1412875"/>
                <a:gridCol w="2554288"/>
              </a:tblGrid>
              <a:tr h="171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Образовательные достижения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Краткие характеристики достижений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675" marR="66675" marT="66675" marB="666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58" name="Rectangle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endParaRPr lang="ru-RU" sz="32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 algn="ctr"/>
            <a:endParaRPr lang="ru-RU" sz="32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 algn="ctr"/>
            <a:r>
              <a:rPr lang="ru-RU" sz="32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«Мои образовательные достижения». 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278605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264318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292893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207167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221455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235743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250030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3751" name="Picture 4" descr="G:\11511649 копия.png"/>
          <p:cNvPicPr>
            <a:picLocks noChangeAspect="1" noChangeArrowheads="1"/>
          </p:cNvPicPr>
          <p:nvPr/>
        </p:nvPicPr>
        <p:blipFill>
          <a:blip r:embed="rId2"/>
          <a:srcRect t="40233" r="291"/>
          <a:stretch>
            <a:fillRect/>
          </a:stretch>
        </p:blipFill>
        <p:spPr bwMode="auto">
          <a:xfrm>
            <a:off x="0" y="31432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52" name="Группа 175"/>
          <p:cNvGrpSpPr>
            <a:grpSpLocks/>
          </p:cNvGrpSpPr>
          <p:nvPr/>
        </p:nvGrpSpPr>
        <p:grpSpPr bwMode="auto">
          <a:xfrm>
            <a:off x="-1704975" y="-498475"/>
            <a:ext cx="3860800" cy="7569200"/>
            <a:chOff x="-560903" y="-300727"/>
            <a:chExt cx="3121541" cy="5939528"/>
          </a:xfrm>
        </p:grpSpPr>
        <p:sp>
          <p:nvSpPr>
            <p:cNvPr id="189" name="Полилиния 188"/>
            <p:cNvSpPr/>
            <p:nvPr/>
          </p:nvSpPr>
          <p:spPr>
            <a:xfrm>
              <a:off x="-560903" y="-42556"/>
              <a:ext cx="2579688" cy="5429288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-428660" y="-142900"/>
              <a:ext cx="2579688" cy="5634077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-285784" y="-231204"/>
              <a:ext cx="2579688" cy="5784294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-142908" y="-268224"/>
              <a:ext cx="2579688" cy="5859415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-19050" y="-300727"/>
              <a:ext cx="2579688" cy="5939528"/>
            </a:xfrm>
            <a:custGeom>
              <a:avLst/>
              <a:gdLst>
                <a:gd name="connsiteX0" fmla="*/ 1476375 w 2579688"/>
                <a:gd name="connsiteY0" fmla="*/ 0 h 5648325"/>
                <a:gd name="connsiteX1" fmla="*/ 2571750 w 2579688"/>
                <a:gd name="connsiteY1" fmla="*/ 1114425 h 5648325"/>
                <a:gd name="connsiteX2" fmla="*/ 1524000 w 2579688"/>
                <a:gd name="connsiteY2" fmla="*/ 2962275 h 5648325"/>
                <a:gd name="connsiteX3" fmla="*/ 2047875 w 2579688"/>
                <a:gd name="connsiteY3" fmla="*/ 4486275 h 5648325"/>
                <a:gd name="connsiteX4" fmla="*/ 0 w 2579688"/>
                <a:gd name="connsiteY4" fmla="*/ 5648325 h 5648325"/>
                <a:gd name="connsiteX5" fmla="*/ 0 w 2579688"/>
                <a:gd name="connsiteY5" fmla="*/ 5648325 h 5648325"/>
                <a:gd name="connsiteX6" fmla="*/ 0 w 2579688"/>
                <a:gd name="connsiteY6" fmla="*/ 5648325 h 56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688" h="5648325">
                  <a:moveTo>
                    <a:pt x="1476375" y="0"/>
                  </a:moveTo>
                  <a:cubicBezTo>
                    <a:pt x="2020094" y="310356"/>
                    <a:pt x="2563813" y="620713"/>
                    <a:pt x="2571750" y="1114425"/>
                  </a:cubicBezTo>
                  <a:cubicBezTo>
                    <a:pt x="2579688" y="1608138"/>
                    <a:pt x="1611312" y="2400300"/>
                    <a:pt x="1524000" y="2962275"/>
                  </a:cubicBezTo>
                  <a:cubicBezTo>
                    <a:pt x="1436688" y="3524250"/>
                    <a:pt x="2301875" y="4038600"/>
                    <a:pt x="2047875" y="4486275"/>
                  </a:cubicBezTo>
                  <a:cubicBezTo>
                    <a:pt x="1793875" y="4933950"/>
                    <a:pt x="0" y="5648325"/>
                    <a:pt x="0" y="5648325"/>
                  </a:cubicBezTo>
                  <a:lnTo>
                    <a:pt x="0" y="5648325"/>
                  </a:lnTo>
                  <a:lnTo>
                    <a:pt x="0" y="5648325"/>
                  </a:lnTo>
                </a:path>
              </a:pathLst>
            </a:custGeom>
            <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  <a:effectLst>
              <a:outerShdw blurRad="63500" dist="50800" dir="1218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3768" name="Rectangle 2"/>
          <p:cNvSpPr>
            <a:spLocks noChangeArrowheads="1"/>
          </p:cNvSpPr>
          <p:nvPr/>
        </p:nvSpPr>
        <p:spPr bwMode="auto">
          <a:xfrm>
            <a:off x="0" y="412750"/>
            <a:ext cx="933608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endParaRPr lang="ru-RU" sz="14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/>
            <a:endParaRPr lang="ru-RU" sz="14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/>
            <a:endParaRPr lang="ru-RU" sz="14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/>
            <a:endParaRPr lang="ru-RU" sz="24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/>
            <a:endParaRPr lang="ru-RU" sz="240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indent="457200"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«Презентация учащимися образовательных продуктов»: </a:t>
            </a:r>
            <a:endParaRPr lang="ru-RU" sz="2400"/>
          </a:p>
          <a:p>
            <a:pPr indent="457200" eaLnBrk="0" hangingPunct="0"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«Работаем над критериями». </a:t>
            </a:r>
            <a:endParaRPr lang="ru-RU" sz="2400"/>
          </a:p>
          <a:p>
            <a:pPr indent="457200" eaLnBrk="0" hangingPunct="0"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«Эталонный продукт». </a:t>
            </a:r>
            <a:endParaRPr lang="ru-RU" sz="2400"/>
          </a:p>
          <a:p>
            <a:pPr indent="457200" eaLnBrk="0" hangingPunct="0"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«Демонстрация учителем больших ожиданий от учащихся»</a:t>
            </a:r>
            <a:endParaRPr lang="ru-RU" sz="2400"/>
          </a:p>
          <a:p>
            <a:pPr indent="457200" eaLnBrk="0" hangingPunct="0"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«Похвала». </a:t>
            </a:r>
            <a:endParaRPr lang="ru-RU" sz="2400"/>
          </a:p>
          <a:p>
            <a:pPr indent="457200" eaLnBrk="0" hangingPunct="0"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«Выставки и конференции».</a:t>
            </a:r>
            <a:endParaRPr lang="ru-RU" sz="2400"/>
          </a:p>
          <a:p>
            <a:pPr indent="457200" eaLnBrk="0" hangingPunct="0">
              <a:buFont typeface="Wingdings" pitchFamily="2" charset="2"/>
              <a:buChar char="§"/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«Портфолио учащегося». </a:t>
            </a:r>
            <a:endParaRPr lang="ru-RU" sz="2400">
              <a:latin typeface="Cambria" pitchFamily="18" charset="0"/>
            </a:endParaRPr>
          </a:p>
          <a:p>
            <a:pPr indent="457200" eaLnBrk="0" hangingPunct="0">
              <a:buFont typeface="Wingdings" pitchFamily="2" charset="2"/>
              <a:buChar char="§"/>
            </a:pPr>
            <a:r>
              <a:rPr lang="ru-RU" sz="2400">
                <a:latin typeface="Cambria" pitchFamily="18" charset="0"/>
              </a:rPr>
              <a:t> «Рефлексия». 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Рефлексия на уроке: анализ деятельности,  оценка,  отметки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762000" y="5410200"/>
            <a:ext cx="76962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Жидис Марина Станиславовна</a:t>
            </a:r>
          </a:p>
        </p:txBody>
      </p:sp>
      <p:pic>
        <p:nvPicPr>
          <p:cNvPr id="45065" name="Picture 9" descr="j030084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111375"/>
            <a:ext cx="3886200" cy="2841625"/>
          </a:xfrm>
        </p:spPr>
      </p:pic>
      <p:graphicFrame>
        <p:nvGraphicFramePr>
          <p:cNvPr id="45067" name="Organization Chart 11"/>
          <p:cNvGraphicFramePr>
            <a:graphicFrameLocks/>
          </p:cNvGraphicFramePr>
          <p:nvPr>
            <p:ph sz="quarter" idx="2"/>
          </p:nvPr>
        </p:nvGraphicFramePr>
        <p:xfrm>
          <a:off x="4705350" y="1924050"/>
          <a:ext cx="3733800" cy="2876550"/>
        </p:xfrm>
        <a:graphic>
          <a:graphicData uri="http://schemas.openxmlformats.org/drawingml/2006/compatibility">
            <com:legacyDrawing xmlns:com="http://schemas.openxmlformats.org/drawingml/2006/compatibility" spid="_x0000_s4506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>
                <a:latin typeface="Times New Roman" pitchFamily="18" charset="0"/>
              </a:rPr>
              <a:t>ПРОБЛЕМА:</a:t>
            </a:r>
            <a:r>
              <a:rPr lang="ru-RU" sz="1800">
                <a:latin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</a:rPr>
              <a:t>недостаточный уровень отслеживания педагогами динамики усвоения знаний учащимися, несвоевременная работа педагогов по коррекции знаний, что приводит к снижению их качества и познавательной активности учеников.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1628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ЦЕЛЬ</a:t>
            </a:r>
            <a:r>
              <a:rPr lang="ru-RU">
                <a:solidFill>
                  <a:schemeClr val="folHlink"/>
                </a:solidFill>
                <a:latin typeface="Times New Roman" pitchFamily="18" charset="0"/>
              </a:rPr>
              <a:t>: 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определение и внедрение в практику работы наиболее эффективных форм педагогической деятельности  по организации сотрудничества  учителей и учащихся на уроке и во внеурочное время для стимулирования  уровня познавательной активности и  повышения качества знаний учеников.</a:t>
            </a:r>
          </a:p>
          <a:p>
            <a:pPr>
              <a:buFont typeface="Wingdings" pitchFamily="2" charset="2"/>
              <a:buNone/>
            </a:pPr>
            <a:endParaRPr lang="ru-RU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b="1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8" descr="989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662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9388" y="152400"/>
            <a:ext cx="9364662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               </a:t>
            </a:r>
            <a:r>
              <a:rPr lang="ru-RU" sz="3300" b="1">
                <a:solidFill>
                  <a:schemeClr val="folHlink"/>
                </a:solidFill>
                <a:latin typeface="Times New Roman" pitchFamily="18" charset="0"/>
              </a:rPr>
              <a:t>Рефлексия на уроке: </a:t>
            </a:r>
          </a:p>
          <a:p>
            <a:r>
              <a:rPr lang="ru-RU" sz="3300" b="1">
                <a:solidFill>
                  <a:schemeClr val="folHlink"/>
                </a:solidFill>
                <a:latin typeface="Times New Roman" pitchFamily="18" charset="0"/>
              </a:rPr>
              <a:t>   анализ  деятельности, оценка,        </a:t>
            </a:r>
          </a:p>
          <a:p>
            <a:r>
              <a:rPr lang="ru-RU" sz="3300" b="1">
                <a:solidFill>
                  <a:schemeClr val="folHlink"/>
                </a:solidFill>
                <a:latin typeface="Times New Roman" pitchFamily="18" charset="0"/>
              </a:rPr>
              <a:t>                                         отметки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graphicFrame>
        <p:nvGraphicFramePr>
          <p:cNvPr id="1025" name="Object 3"/>
          <p:cNvGraphicFramePr>
            <a:graphicFrameLocks noChangeAspect="1"/>
          </p:cNvGraphicFramePr>
          <p:nvPr/>
        </p:nvGraphicFramePr>
        <p:xfrm>
          <a:off x="457200" y="533400"/>
          <a:ext cx="8229600" cy="5638800"/>
        </p:xfrm>
        <a:graphic>
          <a:graphicData uri="http://schemas.openxmlformats.org/presentationml/2006/ole">
            <p:oleObj spid="_x0000_s75779" name="Слайд" r:id="rId3" imgW="4561500" imgH="342122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" y="304800"/>
            <a:ext cx="6172200" cy="6019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Рефлексия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(от позднелат. 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reflexio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– обращение назад) -1) размышление, самонаблюдение.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   2) форма теоретической деятельности человека, направленная на осмысление собственных действий и их законов. </a:t>
            </a:r>
          </a:p>
          <a:p>
            <a:pPr>
              <a:lnSpc>
                <a:spcPct val="90000"/>
              </a:lnSpc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Педагогический энциклопедический словарь / Гл. ред. Б.М. Бим-Бад; Редкол.: М.М. Безруких, В.А. Болотов, Л.С. Глебова и др. – М.: Большая Российская энциклопедия, 2002. – 528 с.: ил. – с. 68</a:t>
            </a:r>
          </a:p>
          <a:p>
            <a:pPr>
              <a:lnSpc>
                <a:spcPct val="90000"/>
              </a:lnSpc>
            </a:pPr>
            <a:endParaRPr lang="ru-RU" sz="1600" b="1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Рефлексия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– способность человека осмыслить собственный опыт с целью прийти к новому пониманию, оценить и обосновать собственные убеждения и ценностные отношения. Включает построение умозаключений, обобщений, аналогий, сопоставлений и оценок. 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Полонский, В.М. Словарь по образованию и педагогике/В.М. Полонский. – М.: Высш. шк., 2004. – 512 с.</a:t>
            </a:r>
          </a:p>
        </p:txBody>
      </p:sp>
      <p:pic>
        <p:nvPicPr>
          <p:cNvPr id="76803" name="Picture 12" descr="BD059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438" y="2895600"/>
            <a:ext cx="2727325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6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8001000" cy="405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Проектировочная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 - моделирование, целеобразование.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Организаторская 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- организация продуктивной деятельности и взаимодействия.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Коммуникативная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 - общение педагога и воспитанника.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Смыслотворческая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 - формирование в сознании участников пед.процесса смысла их деятельности. 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Мотивационная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- определение направленности характера, результативности деятельности и взаимодействия учителя и учащихся.</a:t>
            </a:r>
          </a:p>
          <a:p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Коррекционная</a:t>
            </a:r>
            <a:r>
              <a:rPr lang="ru-RU" sz="2000" b="1">
                <a:solidFill>
                  <a:schemeClr val="folHlink"/>
                </a:solidFill>
                <a:latin typeface="Times New Roman" pitchFamily="18" charset="0"/>
              </a:rPr>
              <a:t>- побуждение участников пед.процесса к корректировке своей деятельности и взаимодействия.</a:t>
            </a:r>
          </a:p>
          <a:p>
            <a:endParaRPr lang="ru-RU" sz="2000" b="1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0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77828" name="Picture 4" descr="v25an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762000"/>
            <a:ext cx="1028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2"/>
          <p:cNvSpPr>
            <a:spLocks noChangeArrowheads="1"/>
          </p:cNvSpPr>
          <p:nvPr/>
        </p:nvSpPr>
        <p:spPr bwMode="auto">
          <a:xfrm>
            <a:off x="762000" y="533400"/>
            <a:ext cx="6096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3300" b="1">
                <a:solidFill>
                  <a:schemeClr val="folHlink"/>
                </a:solidFill>
                <a:latin typeface="Times New Roman" pitchFamily="18" charset="0"/>
              </a:rPr>
              <a:t>Функции рефлексии</a:t>
            </a:r>
            <a:r>
              <a:rPr lang="en-US" sz="3300" b="1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en-US" sz="33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en-US" sz="2100" b="1">
                <a:solidFill>
                  <a:schemeClr val="folHlink"/>
                </a:solidFill>
                <a:latin typeface="Times New Roman" pitchFamily="18" charset="0"/>
              </a:rPr>
              <a:t>/</a:t>
            </a:r>
            <a:r>
              <a:rPr lang="ru-RU" sz="2100" b="1">
                <a:solidFill>
                  <a:schemeClr val="folHlink"/>
                </a:solidFill>
                <a:latin typeface="Times New Roman" pitchFamily="18" charset="0"/>
              </a:rPr>
              <a:t>по С.С. Кашлеву</a:t>
            </a:r>
            <a:r>
              <a:rPr lang="en-US" sz="2100" b="1">
                <a:solidFill>
                  <a:schemeClr val="folHlink"/>
                </a:solidFill>
                <a:latin typeface="Times New Roman" pitchFamily="18" charset="0"/>
              </a:rPr>
              <a:t>/</a:t>
            </a:r>
            <a:endParaRPr lang="ru-RU" sz="21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 descr="slide0167_image4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4572000"/>
            <a:ext cx="91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Заголовок 6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b="1">
                <a:latin typeface="Times New Roman" pitchFamily="18" charset="0"/>
              </a:rPr>
              <a:t>Классификация рефлексии</a:t>
            </a:r>
          </a:p>
        </p:txBody>
      </p:sp>
      <p:pic>
        <p:nvPicPr>
          <p:cNvPr id="9" name="Объект 2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-301" t="-2138" r="-322" b="-4227"/>
          <a:stretch>
            <a:fillRect/>
          </a:stretch>
        </p:blipFill>
        <p:spPr bwMode="auto">
          <a:xfrm>
            <a:off x="1357313" y="1500188"/>
            <a:ext cx="635793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-381000"/>
            <a:ext cx="7772400" cy="2133600"/>
          </a:xfrm>
        </p:spPr>
        <p:txBody>
          <a:bodyPr anchor="ctr"/>
          <a:lstStyle/>
          <a:p>
            <a:r>
              <a:rPr lang="ru-RU" b="1">
                <a:latin typeface="Times New Roman" pitchFamily="18" charset="0"/>
              </a:rPr>
              <a:t>Классификация рефлексии по цели</a:t>
            </a:r>
            <a:r>
              <a:rPr lang="ru-RU" sz="2500"/>
              <a:t>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1339850"/>
            <a:ext cx="83058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 </a:t>
            </a:r>
          </a:p>
          <a:p>
            <a:pPr>
              <a:buFontTx/>
              <a:buBlip>
                <a:blip r:embed="rId2"/>
              </a:buBlip>
            </a:pPr>
            <a:r>
              <a:rPr lang="ru-RU" sz="4800">
                <a:latin typeface="Times New Roman" pitchFamily="18" charset="0"/>
              </a:rPr>
              <a:t>  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Рефлексия настроения и эмоционального состояния</a:t>
            </a:r>
          </a:p>
          <a:p>
            <a:endParaRPr lang="ru-RU" sz="2800" b="1"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800" b="1">
                <a:latin typeface="Times New Roman" pitchFamily="18" charset="0"/>
              </a:rPr>
              <a:t>  </a:t>
            </a: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Рефлексия деятельности</a:t>
            </a:r>
          </a:p>
          <a:p>
            <a:endParaRPr lang="ru-RU" sz="2800" b="1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  Рефлексия содержания учебного материала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79876" name="Picture 5" descr="ь74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Стрелка вправо с вырезом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15125" y="6000750"/>
            <a:ext cx="1714500" cy="642938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781800" cy="1295400"/>
          </a:xfrm>
        </p:spPr>
        <p:txBody>
          <a:bodyPr anchor="ctr"/>
          <a:lstStyle/>
          <a:p>
            <a:r>
              <a:rPr lang="ru-RU" b="1">
                <a:latin typeface="Times New Roman" pitchFamily="18" charset="0"/>
              </a:rPr>
              <a:t>Технологии рефлексии</a:t>
            </a:r>
            <a:br>
              <a:rPr lang="ru-RU" b="1">
                <a:latin typeface="Times New Roman" pitchFamily="18" charset="0"/>
              </a:rPr>
            </a:br>
            <a:r>
              <a:rPr lang="ru-RU" b="1" i="1">
                <a:latin typeface="Times New Roman" pitchFamily="18" charset="0"/>
              </a:rPr>
              <a:t>1. Рефлексивный круг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9248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Все участники взаимодействия садятся в круг.</a:t>
            </a:r>
          </a:p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Педагог задает алгоритм рефлексии:</a:t>
            </a:r>
          </a:p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-расскажите о своем эмоциональном состоянии</a:t>
            </a:r>
          </a:p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по ходу урока и в его конце;</a:t>
            </a:r>
          </a:p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-что нового вы узнали, чему научились;</a:t>
            </a:r>
          </a:p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-каковы причины этого;</a:t>
            </a:r>
          </a:p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-как вы оцениваете свое участие в уроке</a:t>
            </a:r>
          </a:p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                                             (внеклассном деле).</a:t>
            </a:r>
          </a:p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Участники высказываются по кругу в соответствии</a:t>
            </a:r>
          </a:p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с заданным алгоритмом. Педагог своим</a:t>
            </a:r>
          </a:p>
          <a:p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высказыванием завершает рефлексивный круг.</a:t>
            </a:r>
          </a:p>
        </p:txBody>
      </p:sp>
      <p:pic>
        <p:nvPicPr>
          <p:cNvPr id="80900" name="Picture 4" descr="slide0138_image3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308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752600"/>
          </a:xfrm>
        </p:spPr>
        <p:txBody>
          <a:bodyPr anchor="ctr"/>
          <a:lstStyle/>
          <a:p>
            <a:r>
              <a:rPr lang="ru-RU" b="1">
                <a:latin typeface="Times New Roman" pitchFamily="18" charset="0"/>
              </a:rPr>
              <a:t>Технологии рефлексии</a:t>
            </a:r>
            <a:br>
              <a:rPr lang="ru-RU" b="1">
                <a:latin typeface="Times New Roman" pitchFamily="18" charset="0"/>
              </a:rPr>
            </a:br>
            <a:r>
              <a:rPr lang="ru-RU" sz="2100" b="1" i="1">
                <a:latin typeface="Times New Roman" pitchFamily="18" charset="0"/>
              </a:rPr>
              <a:t>2. Рефлексивная мишень</a:t>
            </a:r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3048000" y="2438400"/>
            <a:ext cx="26670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3505200" y="2819400"/>
            <a:ext cx="18288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3962400" y="3200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1926" name="Line 7"/>
          <p:cNvSpPr>
            <a:spLocks noChangeShapeType="1"/>
          </p:cNvSpPr>
          <p:nvPr/>
        </p:nvSpPr>
        <p:spPr bwMode="auto">
          <a:xfrm>
            <a:off x="4267200" y="1981200"/>
            <a:ext cx="304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27" name="Line 8"/>
          <p:cNvSpPr>
            <a:spLocks noChangeShapeType="1"/>
          </p:cNvSpPr>
          <p:nvPr/>
        </p:nvSpPr>
        <p:spPr bwMode="auto">
          <a:xfrm flipV="1">
            <a:off x="2819400" y="3581400"/>
            <a:ext cx="3429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28" name="Text Box 11"/>
          <p:cNvSpPr txBox="1">
            <a:spLocks noChangeArrowheads="1"/>
          </p:cNvSpPr>
          <p:nvPr/>
        </p:nvSpPr>
        <p:spPr bwMode="auto">
          <a:xfrm>
            <a:off x="4343400" y="32416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81929" name="Text Box 13"/>
          <p:cNvSpPr txBox="1">
            <a:spLocks noChangeArrowheads="1"/>
          </p:cNvSpPr>
          <p:nvPr/>
        </p:nvSpPr>
        <p:spPr bwMode="auto">
          <a:xfrm>
            <a:off x="4419600" y="27844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1930" name="Text Box 15"/>
          <p:cNvSpPr txBox="1">
            <a:spLocks noChangeArrowheads="1"/>
          </p:cNvSpPr>
          <p:nvPr/>
        </p:nvSpPr>
        <p:spPr bwMode="auto">
          <a:xfrm>
            <a:off x="4860925" y="225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1931" name="Text Box 16"/>
          <p:cNvSpPr txBox="1">
            <a:spLocks noChangeArrowheads="1"/>
          </p:cNvSpPr>
          <p:nvPr/>
        </p:nvSpPr>
        <p:spPr bwMode="auto">
          <a:xfrm>
            <a:off x="517525" y="1717675"/>
            <a:ext cx="1951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66"/>
                </a:solidFill>
                <a:latin typeface="Times New Roman" pitchFamily="18" charset="0"/>
              </a:rPr>
              <a:t>Деятельность</a:t>
            </a:r>
          </a:p>
          <a:p>
            <a:r>
              <a:rPr lang="ru-RU" sz="2400">
                <a:solidFill>
                  <a:srgbClr val="000066"/>
                </a:solidFill>
                <a:latin typeface="Times New Roman" pitchFamily="18" charset="0"/>
              </a:rPr>
              <a:t>учащегося</a:t>
            </a:r>
          </a:p>
        </p:txBody>
      </p:sp>
      <p:sp>
        <p:nvSpPr>
          <p:cNvPr id="81932" name="Text Box 17"/>
          <p:cNvSpPr txBox="1">
            <a:spLocks noChangeArrowheads="1"/>
          </p:cNvSpPr>
          <p:nvPr/>
        </p:nvSpPr>
        <p:spPr bwMode="auto">
          <a:xfrm>
            <a:off x="5943600" y="164147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66"/>
                </a:solidFill>
                <a:latin typeface="Times New Roman" pitchFamily="18" charset="0"/>
              </a:rPr>
              <a:t>Содержание</a:t>
            </a:r>
          </a:p>
        </p:txBody>
      </p:sp>
      <p:sp>
        <p:nvSpPr>
          <p:cNvPr id="81933" name="Text Box 18"/>
          <p:cNvSpPr txBox="1">
            <a:spLocks noChangeArrowheads="1"/>
          </p:cNvSpPr>
          <p:nvPr/>
        </p:nvSpPr>
        <p:spPr bwMode="auto">
          <a:xfrm>
            <a:off x="685800" y="4419600"/>
            <a:ext cx="292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66"/>
                </a:solidFill>
                <a:latin typeface="Times New Roman" pitchFamily="18" charset="0"/>
              </a:rPr>
              <a:t>Деятельность</a:t>
            </a:r>
          </a:p>
          <a:p>
            <a:r>
              <a:rPr lang="ru-RU" sz="2400">
                <a:solidFill>
                  <a:srgbClr val="000066"/>
                </a:solidFill>
                <a:latin typeface="Times New Roman" pitchFamily="18" charset="0"/>
              </a:rPr>
              <a:t>педагога</a:t>
            </a:r>
          </a:p>
        </p:txBody>
      </p:sp>
      <p:sp>
        <p:nvSpPr>
          <p:cNvPr id="81934" name="Text Box 19"/>
          <p:cNvSpPr txBox="1">
            <a:spLocks noChangeArrowheads="1"/>
          </p:cNvSpPr>
          <p:nvPr/>
        </p:nvSpPr>
        <p:spPr bwMode="auto">
          <a:xfrm>
            <a:off x="6400800" y="4191000"/>
            <a:ext cx="1387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66"/>
                </a:solidFill>
                <a:latin typeface="Times New Roman" pitchFamily="18" charset="0"/>
              </a:rPr>
              <a:t>Форма,</a:t>
            </a:r>
          </a:p>
          <a:p>
            <a:r>
              <a:rPr lang="ru-RU" sz="2400">
                <a:solidFill>
                  <a:srgbClr val="000066"/>
                </a:solidFill>
                <a:latin typeface="Times New Roman" pitchFamily="18" charset="0"/>
              </a:rPr>
              <a:t>   методы</a:t>
            </a:r>
          </a:p>
        </p:txBody>
      </p:sp>
      <p:sp>
        <p:nvSpPr>
          <p:cNvPr id="81935" name="Line 20"/>
          <p:cNvSpPr>
            <a:spLocks noChangeShapeType="1"/>
          </p:cNvSpPr>
          <p:nvPr/>
        </p:nvSpPr>
        <p:spPr bwMode="auto">
          <a:xfrm>
            <a:off x="2209800" y="2209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36" name="Line 21"/>
          <p:cNvSpPr>
            <a:spLocks noChangeShapeType="1"/>
          </p:cNvSpPr>
          <p:nvPr/>
        </p:nvSpPr>
        <p:spPr bwMode="auto">
          <a:xfrm flipV="1">
            <a:off x="2133600" y="47244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37" name="Line 22"/>
          <p:cNvSpPr>
            <a:spLocks noChangeShapeType="1"/>
          </p:cNvSpPr>
          <p:nvPr/>
        </p:nvSpPr>
        <p:spPr bwMode="auto">
          <a:xfrm flipH="1" flipV="1">
            <a:off x="6019800" y="45720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38" name="Line 23"/>
          <p:cNvSpPr>
            <a:spLocks noChangeShapeType="1"/>
          </p:cNvSpPr>
          <p:nvPr/>
        </p:nvSpPr>
        <p:spPr bwMode="auto">
          <a:xfrm flipH="1">
            <a:off x="5943600" y="19812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1939" name="Text Box 24"/>
          <p:cNvSpPr txBox="1">
            <a:spLocks noChangeArrowheads="1"/>
          </p:cNvSpPr>
          <p:nvPr/>
        </p:nvSpPr>
        <p:spPr bwMode="auto">
          <a:xfrm>
            <a:off x="1219200" y="5486400"/>
            <a:ext cx="7292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После заполнения мишени, педагог вывешивает ее     и делает краткий анализ.</a:t>
            </a:r>
          </a:p>
          <a:p>
            <a:endParaRPr lang="ru-RU" sz="24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81940" name="Picture 25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276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1" name="Picture 26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19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2" name="Picture 27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352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3" name="Picture 28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4" name="Picture 29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352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5" name="Picture 30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048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6" name="Picture 31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733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7" name="Picture 32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971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8" name="Picture 33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124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9" name="Picture 34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0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0" name="Picture 35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352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1" name="Picture 36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352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2" name="Picture 37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124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3" name="Picture 38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2004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4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14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5" name="Picture 40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86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6" name="Picture 41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33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7" name="Picture 42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10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8" name="Picture 43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91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9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148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0" name="Picture 45" descr="BD1475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1" name="Picture 46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733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2" name="Picture 47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505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3" name="Picture 48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1148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4" name="Picture 49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0386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5" name="Picture 50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886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6" name="Picture 51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862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7" name="Picture 52" descr="BD1475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810000"/>
            <a:ext cx="136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609600"/>
            <a:ext cx="6172200" cy="1143000"/>
          </a:xfrm>
        </p:spPr>
        <p:txBody>
          <a:bodyPr anchor="ctr"/>
          <a:lstStyle/>
          <a:p>
            <a:r>
              <a:rPr lang="ru-RU" b="1">
                <a:latin typeface="Times New Roman" pitchFamily="18" charset="0"/>
              </a:rPr>
              <a:t>Технологии рефлексии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           </a:t>
            </a:r>
            <a:r>
              <a:rPr lang="ru-RU" sz="2100" b="1" i="1">
                <a:latin typeface="Times New Roman" pitchFamily="18" charset="0"/>
              </a:rPr>
              <a:t>«Мини-сочинение»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8382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66"/>
                </a:solidFill>
                <a:latin typeface="Times New Roman" pitchFamily="18" charset="0"/>
              </a:rPr>
              <a:t>Возможные темы:</a:t>
            </a:r>
          </a:p>
          <a:p>
            <a:r>
              <a:rPr lang="ru-RU" sz="3200">
                <a:latin typeface="Times New Roman" pitchFamily="18" charset="0"/>
              </a:rPr>
              <a:t> </a:t>
            </a:r>
            <a:r>
              <a:rPr lang="ru-RU" sz="3200">
                <a:solidFill>
                  <a:schemeClr val="folHlink"/>
                </a:solidFill>
                <a:latin typeface="Times New Roman" pitchFamily="18" charset="0"/>
              </a:rPr>
              <a:t>«Я-в уроке, урок-во мне».</a:t>
            </a:r>
          </a:p>
          <a:p>
            <a:r>
              <a:rPr lang="ru-RU" sz="3200">
                <a:solidFill>
                  <a:srgbClr val="000066"/>
                </a:solidFill>
                <a:latin typeface="Times New Roman" pitchFamily="18" charset="0"/>
              </a:rPr>
              <a:t>Варианты </a:t>
            </a:r>
            <a:r>
              <a:rPr lang="ru-RU" sz="3200">
                <a:solidFill>
                  <a:schemeClr val="folHlink"/>
                </a:solidFill>
                <a:latin typeface="Times New Roman" pitchFamily="18" charset="0"/>
              </a:rPr>
              <a:t> «Мое участие», «Мой вклад в урок», «Значение урока для меня» и т.д.</a:t>
            </a:r>
          </a:p>
          <a:p>
            <a:r>
              <a:rPr lang="ru-RU" sz="3200">
                <a:latin typeface="Times New Roman" pitchFamily="18" charset="0"/>
              </a:rPr>
              <a:t> </a:t>
            </a:r>
            <a:r>
              <a:rPr lang="ru-RU" sz="3200">
                <a:solidFill>
                  <a:schemeClr val="folHlink"/>
                </a:solidFill>
                <a:latin typeface="Times New Roman" pitchFamily="18" charset="0"/>
              </a:rPr>
              <a:t>«Мои мысли о своем участии в деле»</a:t>
            </a:r>
          </a:p>
          <a:p>
            <a:r>
              <a:rPr lang="ru-RU" sz="3200">
                <a:solidFill>
                  <a:schemeClr val="folHlink"/>
                </a:solidFill>
                <a:latin typeface="Times New Roman" pitchFamily="18" charset="0"/>
              </a:rPr>
              <a:t> «Как я оцениваю результаты мероприятия»</a:t>
            </a:r>
          </a:p>
          <a:p>
            <a:r>
              <a:rPr lang="ru-RU" sz="3200">
                <a:solidFill>
                  <a:schemeClr val="folHlink"/>
                </a:solidFill>
                <a:latin typeface="Times New Roman" pitchFamily="18" charset="0"/>
              </a:rPr>
              <a:t> «Что мне дал этот урок»</a:t>
            </a:r>
          </a:p>
        </p:txBody>
      </p:sp>
      <p:pic>
        <p:nvPicPr>
          <p:cNvPr id="83972" name="Picture 4" descr="тпнг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6172200" cy="1295400"/>
          </a:xfrm>
        </p:spPr>
        <p:txBody>
          <a:bodyPr anchor="ctr"/>
          <a:lstStyle/>
          <a:p>
            <a:r>
              <a:rPr lang="ru-RU" b="1">
                <a:solidFill>
                  <a:schemeClr val="folHlink"/>
                </a:solidFill>
                <a:latin typeface="Times New Roman" pitchFamily="18" charset="0"/>
              </a:rPr>
              <a:t>Технологии рефлексии</a:t>
            </a:r>
            <a:br>
              <a:rPr lang="ru-RU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500" b="1" i="1">
                <a:solidFill>
                  <a:srgbClr val="000066"/>
                </a:solidFill>
                <a:latin typeface="Times New Roman" pitchFamily="18" charset="0"/>
              </a:rPr>
              <a:t>Ключевое слово</a:t>
            </a:r>
            <a:endParaRPr lang="ru-RU" sz="21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  <a:t>С чем ассоциируется содержание урока, мероприятие, деятельность педагога и т.д.</a:t>
            </a:r>
            <a:b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</a:br>
            <a:endParaRPr lang="ru-RU" sz="2000" b="1" i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6248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hlink"/>
                </a:solidFill>
                <a:latin typeface="Times New Roman" pitchFamily="18" charset="0"/>
              </a:rPr>
              <a:t>                          </a:t>
            </a:r>
            <a:r>
              <a:rPr lang="ru-RU" sz="3600" b="1" i="1">
                <a:solidFill>
                  <a:srgbClr val="000066"/>
                </a:solidFill>
                <a:latin typeface="Times New Roman" pitchFamily="18" charset="0"/>
              </a:rPr>
              <a:t>«Зарядка»</a:t>
            </a:r>
          </a:p>
          <a:p>
            <a:r>
              <a:rPr lang="ru-RU" sz="3200">
                <a:solidFill>
                  <a:schemeClr val="hlink"/>
                </a:solidFill>
                <a:latin typeface="Times New Roman" pitchFamily="18" charset="0"/>
              </a:rPr>
              <a:t>      </a:t>
            </a:r>
            <a: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  <a:t>Оценка деятельности, или ее компонента</a:t>
            </a:r>
          </a:p>
          <a:p>
            <a:r>
              <a:rPr lang="ru-RU" sz="2000" b="1" i="1">
                <a:solidFill>
                  <a:schemeClr val="folHlink"/>
                </a:solidFill>
                <a:latin typeface="Times New Roman" pitchFamily="18" charset="0"/>
              </a:rPr>
              <a:t>  производится с помощью условных движений.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hlink"/>
                </a:solidFill>
                <a:latin typeface="Times New Roman" pitchFamily="18" charset="0"/>
              </a:rPr>
              <a:t>                  </a:t>
            </a:r>
            <a:r>
              <a:rPr lang="ru-RU" sz="3600" b="1" i="1">
                <a:solidFill>
                  <a:srgbClr val="000066"/>
                </a:solidFill>
                <a:latin typeface="Times New Roman" pitchFamily="18" charset="0"/>
              </a:rPr>
              <a:t>«Анкета-газета»</a:t>
            </a:r>
          </a:p>
          <a:p>
            <a:r>
              <a:rPr lang="ru-RU" sz="3600" b="1" i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Оценка выражается на большом листе бумаги в виде рисунков, карикатур, стихотворных строк, пожеланий, вопросов, прозаических текстов-статей и т.д.</a:t>
            </a:r>
          </a:p>
        </p:txBody>
      </p:sp>
      <p:pic>
        <p:nvPicPr>
          <p:cNvPr id="84998" name="Picture 6" descr="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5146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  <p:bldP spid="4403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latin typeface="Times New Roman" pitchFamily="18" charset="0"/>
              </a:rPr>
              <a:t>ПРИОРИТЕТНЫЕ ЗАДАЧИ:</a:t>
            </a:r>
            <a:r>
              <a:rPr lang="ru-RU" sz="3200">
                <a:latin typeface="Times New Roman" pitchFamily="18" charset="0"/>
              </a:rPr>
              <a:t/>
            </a:r>
            <a:br>
              <a:rPr lang="ru-RU" sz="3200">
                <a:latin typeface="Times New Roman" pitchFamily="18" charset="0"/>
              </a:rPr>
            </a:br>
            <a:endParaRPr lang="ru-RU" sz="320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>
                <a:solidFill>
                  <a:schemeClr val="folHlink"/>
                </a:solidFill>
                <a:latin typeface="Times New Roman" pitchFamily="18" charset="0"/>
              </a:rPr>
              <a:t>1.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Повысить</a:t>
            </a:r>
            <a:r>
              <a:rPr lang="ru-RU" sz="2200" b="1">
                <a:solidFill>
                  <a:schemeClr val="folHlink"/>
                </a:solidFill>
                <a:latin typeface="Times New Roman" pitchFamily="18" charset="0"/>
              </a:rPr>
              <a:t>  эффективность урока через  активизацию индивидуального,  дифференцированного и  разноуровневого обучения.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>
                <a:solidFill>
                  <a:schemeClr val="folHlink"/>
                </a:solidFill>
                <a:latin typeface="Times New Roman" pitchFamily="18" charset="0"/>
              </a:rPr>
              <a:t>2.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Расширить</a:t>
            </a:r>
            <a:r>
              <a:rPr lang="ru-RU" sz="2200" b="1">
                <a:solidFill>
                  <a:schemeClr val="folHlink"/>
                </a:solidFill>
                <a:latin typeface="Times New Roman" pitchFamily="18" charset="0"/>
              </a:rPr>
              <a:t> информационно-образовательное пространство в области профессиональной подготовки, повышения квалификации педагогов.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>
                <a:solidFill>
                  <a:schemeClr val="folHlink"/>
                </a:solidFill>
                <a:latin typeface="Times New Roman" pitchFamily="18" charset="0"/>
              </a:rPr>
              <a:t>3.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Повысить</a:t>
            </a:r>
            <a:r>
              <a:rPr lang="ru-RU" sz="2200" b="1">
                <a:solidFill>
                  <a:schemeClr val="folHlink"/>
                </a:solidFill>
                <a:latin typeface="Times New Roman" pitchFamily="18" charset="0"/>
              </a:rPr>
              <a:t> качество проведения факультативных занятий и платных образовательных услуг, а также обеспечить своевременность коррекционной работы на стимулирующих и поддерживающих занятиях.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2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685800"/>
            <a:ext cx="7772400" cy="2438400"/>
          </a:xfrm>
        </p:spPr>
        <p:txBody>
          <a:bodyPr anchor="ctr"/>
          <a:lstStyle/>
          <a:p>
            <a:r>
              <a:rPr lang="ru-RU" b="1">
                <a:solidFill>
                  <a:schemeClr val="folHlink"/>
                </a:solidFill>
                <a:latin typeface="Times New Roman" pitchFamily="18" charset="0"/>
              </a:rPr>
              <a:t>Технологии рефлексии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5791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              </a:t>
            </a:r>
            <a:r>
              <a:rPr lang="ru-RU" sz="3600" b="1">
                <a:solidFill>
                  <a:srgbClr val="000066"/>
                </a:solidFill>
                <a:latin typeface="Times New Roman" pitchFamily="18" charset="0"/>
              </a:rPr>
              <a:t>«Заверши фразу»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8534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Во время занятия я научился</a:t>
            </a:r>
          </a:p>
          <a:p>
            <a:r>
              <a:rPr lang="ru-R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/</a:t>
            </a:r>
            <a:r>
              <a:rPr lang="ru-RU" sz="2800" b="1" i="1">
                <a:latin typeface="Times New Roman" pitchFamily="18" charset="0"/>
              </a:rPr>
              <a:t>почувствовал, приобрел и т.д.</a:t>
            </a:r>
            <a:r>
              <a:rPr lang="en-US" sz="2800" b="1" i="1">
                <a:latin typeface="Times New Roman" pitchFamily="18" charset="0"/>
              </a:rPr>
              <a:t>/</a:t>
            </a:r>
            <a:r>
              <a:rPr lang="ru-RU" sz="2800" b="1" i="1">
                <a:latin typeface="Times New Roman" pitchFamily="18" charset="0"/>
              </a:rPr>
              <a:t>….</a:t>
            </a:r>
          </a:p>
          <a:p>
            <a:r>
              <a:rPr lang="ru-RU" sz="2800" b="1" i="1">
                <a:latin typeface="Times New Roman" pitchFamily="18" charset="0"/>
              </a:rPr>
              <a:t>Игра заставила меня задуматься….</a:t>
            </a:r>
          </a:p>
          <a:p>
            <a:r>
              <a:rPr lang="ru-RU" sz="2800" b="1" i="1">
                <a:latin typeface="Times New Roman" pitchFamily="18" charset="0"/>
              </a:rPr>
              <a:t>На занятии мне особенно понравилось….</a:t>
            </a:r>
          </a:p>
          <a:p>
            <a:r>
              <a:rPr lang="ru-RU" sz="2800" b="1" i="1">
                <a:latin typeface="Times New Roman" pitchFamily="18" charset="0"/>
              </a:rPr>
              <a:t>Обращение с природой для меня-это…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47800" y="3810000"/>
            <a:ext cx="585311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66"/>
                </a:solidFill>
                <a:latin typeface="Times New Roman" pitchFamily="18" charset="0"/>
              </a:rPr>
              <a:t>«Цепочка пожеланий»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4800" y="4419600"/>
            <a:ext cx="906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Предлагается по цепочке обратиться с пожеланиями к себе и другим по итогам взаимодействия, или по поводу предстоящей работы. Можно при этом передавать символ.</a:t>
            </a:r>
          </a:p>
        </p:txBody>
      </p:sp>
      <p:pic>
        <p:nvPicPr>
          <p:cNvPr id="45064" name="Picture 8" descr="j02895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914400"/>
            <a:ext cx="1758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 autoUpdateAnimBg="0"/>
      <p:bldP spid="45060" grpId="0" autoUpdateAnimBg="0"/>
      <p:bldP spid="45061" grpId="0" animBg="1" autoUpdateAnimBg="0"/>
      <p:bldP spid="4506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0"/>
            <a:ext cx="7772400" cy="2514600"/>
          </a:xfrm>
        </p:spPr>
        <p:txBody>
          <a:bodyPr anchor="ctr"/>
          <a:lstStyle/>
          <a:p>
            <a:r>
              <a:rPr lang="ru-RU" b="1">
                <a:solidFill>
                  <a:srgbClr val="FFFF00"/>
                </a:solidFill>
              </a:rPr>
              <a:t>Технологии рефлексии</a:t>
            </a:r>
          </a:p>
        </p:txBody>
      </p:sp>
      <p:pic>
        <p:nvPicPr>
          <p:cNvPr id="87043" name="Picture 3" descr="море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117725" y="1066800"/>
            <a:ext cx="4054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       «Острова»</a:t>
            </a: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3352800" y="4191000"/>
            <a:ext cx="3124200" cy="1676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Бермудский</a:t>
            </a:r>
          </a:p>
          <a:p>
            <a:pPr algn="ctr"/>
            <a:r>
              <a:rPr lang="ru-RU" sz="2400">
                <a:latin typeface="Times New Roman" pitchFamily="18" charset="0"/>
              </a:rPr>
              <a:t>треугольник</a:t>
            </a:r>
          </a:p>
        </p:txBody>
      </p:sp>
      <p:sp>
        <p:nvSpPr>
          <p:cNvPr id="87046" name="Oval 7"/>
          <p:cNvSpPr>
            <a:spLocks noChangeArrowheads="1"/>
          </p:cNvSpPr>
          <p:nvPr/>
        </p:nvSpPr>
        <p:spPr bwMode="auto">
          <a:xfrm>
            <a:off x="7467600" y="685800"/>
            <a:ext cx="1676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 Грусти</a:t>
            </a:r>
          </a:p>
        </p:txBody>
      </p:sp>
      <p:sp>
        <p:nvSpPr>
          <p:cNvPr id="87047" name="AutoShape 9"/>
          <p:cNvSpPr>
            <a:spLocks noChangeArrowheads="1"/>
          </p:cNvSpPr>
          <p:nvPr/>
        </p:nvSpPr>
        <p:spPr bwMode="auto">
          <a:xfrm>
            <a:off x="0" y="1066800"/>
            <a:ext cx="2667000" cy="12192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о.Удовольствия</a:t>
            </a:r>
          </a:p>
        </p:txBody>
      </p:sp>
      <p:sp>
        <p:nvSpPr>
          <p:cNvPr id="87048" name="AutoShape 11"/>
          <p:cNvSpPr>
            <a:spLocks noChangeArrowheads="1"/>
          </p:cNvSpPr>
          <p:nvPr/>
        </p:nvSpPr>
        <p:spPr bwMode="auto">
          <a:xfrm>
            <a:off x="5715000" y="1752600"/>
            <a:ext cx="2286000" cy="1295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о.Тревоги</a:t>
            </a:r>
          </a:p>
        </p:txBody>
      </p:sp>
      <p:sp>
        <p:nvSpPr>
          <p:cNvPr id="87049" name="AutoShape 13"/>
          <p:cNvSpPr>
            <a:spLocks noChangeArrowheads="1"/>
          </p:cNvSpPr>
          <p:nvPr/>
        </p:nvSpPr>
        <p:spPr bwMode="auto">
          <a:xfrm>
            <a:off x="0" y="3429000"/>
            <a:ext cx="2514600" cy="19050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о.Просветления</a:t>
            </a:r>
          </a:p>
        </p:txBody>
      </p:sp>
      <p:sp>
        <p:nvSpPr>
          <p:cNvPr id="87050" name="AutoShape 15"/>
          <p:cNvSpPr>
            <a:spLocks noChangeArrowheads="1"/>
          </p:cNvSpPr>
          <p:nvPr/>
        </p:nvSpPr>
        <p:spPr bwMode="auto">
          <a:xfrm>
            <a:off x="0" y="6096000"/>
            <a:ext cx="3886200" cy="533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 Воодушевления</a:t>
            </a:r>
          </a:p>
        </p:txBody>
      </p:sp>
      <p:sp>
        <p:nvSpPr>
          <p:cNvPr id="87051" name="AutoShape 17"/>
          <p:cNvSpPr>
            <a:spLocks noChangeArrowheads="1"/>
          </p:cNvSpPr>
          <p:nvPr/>
        </p:nvSpPr>
        <p:spPr bwMode="auto">
          <a:xfrm>
            <a:off x="6324600" y="3657600"/>
            <a:ext cx="2819400" cy="1143000"/>
          </a:xfrm>
          <a:prstGeom prst="flowChartManualIn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О.Неопределенности</a:t>
            </a:r>
          </a:p>
        </p:txBody>
      </p:sp>
      <p:sp>
        <p:nvSpPr>
          <p:cNvPr id="87052" name="AutoShape 19"/>
          <p:cNvSpPr>
            <a:spLocks noChangeArrowheads="1"/>
          </p:cNvSpPr>
          <p:nvPr/>
        </p:nvSpPr>
        <p:spPr bwMode="auto">
          <a:xfrm>
            <a:off x="6324600" y="5791200"/>
            <a:ext cx="2819400" cy="838200"/>
          </a:xfrm>
          <a:prstGeom prst="parallelogram">
            <a:avLst>
              <a:gd name="adj" fmla="val 84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 Недоумения</a:t>
            </a:r>
          </a:p>
        </p:txBody>
      </p:sp>
      <p:sp>
        <p:nvSpPr>
          <p:cNvPr id="87053" name="AutoShape 21"/>
          <p:cNvSpPr>
            <a:spLocks noChangeArrowheads="1"/>
          </p:cNvSpPr>
          <p:nvPr/>
        </p:nvSpPr>
        <p:spPr bwMode="auto">
          <a:xfrm>
            <a:off x="1828800" y="2514600"/>
            <a:ext cx="1828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о.Радости</a:t>
            </a:r>
          </a:p>
        </p:txBody>
      </p:sp>
      <p:pic>
        <p:nvPicPr>
          <p:cNvPr id="87054" name="Picture 24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638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25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990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26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09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27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791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28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352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9" name="Picture 29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638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30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02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1" name="Picture 31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81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Picture 32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257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33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74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4" name="Picture 34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048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5" name="Picture 35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95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6" name="Picture 36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257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7" name="Picture 37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04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8" name="Picture 38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9" name="Picture 39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791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70" name="Picture 40" descr="BD146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048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3d_landscapes_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0"/>
            <a:ext cx="7772400" cy="2514600"/>
          </a:xfrm>
        </p:spPr>
        <p:txBody>
          <a:bodyPr anchor="ctr"/>
          <a:lstStyle/>
          <a:p>
            <a:r>
              <a:rPr lang="ru-RU" b="1">
                <a:solidFill>
                  <a:srgbClr val="FFFF00"/>
                </a:solidFill>
              </a:rPr>
              <a:t>Технологии рефлексии</a:t>
            </a:r>
          </a:p>
        </p:txBody>
      </p:sp>
      <p:pic>
        <p:nvPicPr>
          <p:cNvPr id="88068" name="Picture 4" descr="море2"/>
          <p:cNvPicPr>
            <a:picLocks noChangeAspect="1" noChangeArrowheads="1" noCrop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838575" y="1484313"/>
            <a:ext cx="1724025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124075" y="836613"/>
            <a:ext cx="4054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       </a:t>
            </a:r>
            <a:r>
              <a:rPr lang="ru-RU" sz="3600" b="1" i="1">
                <a:solidFill>
                  <a:srgbClr val="FFFF00"/>
                </a:solidFill>
                <a:latin typeface="Times New Roman" pitchFamily="18" charset="0"/>
              </a:rPr>
              <a:t>«Острова»</a:t>
            </a: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3352800" y="4191000"/>
            <a:ext cx="3124200" cy="1676400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Бермудский</a:t>
            </a:r>
          </a:p>
          <a:p>
            <a:pPr algn="ctr"/>
            <a:r>
              <a:rPr lang="ru-RU" sz="2400">
                <a:latin typeface="Times New Roman" pitchFamily="18" charset="0"/>
              </a:rPr>
              <a:t>треугольник</a:t>
            </a:r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7467600" y="685800"/>
            <a:ext cx="1676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 Грусти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0" y="1268413"/>
            <a:ext cx="2667000" cy="728662"/>
          </a:xfrm>
          <a:prstGeom prst="pentagon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 Удовольствия</a:t>
            </a: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5715000" y="1752600"/>
            <a:ext cx="2286000" cy="1295400"/>
          </a:xfrm>
          <a:prstGeom prst="flowChartDecisi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о.Тревоги</a:t>
            </a: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0" y="3429000"/>
            <a:ext cx="2514600" cy="19050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о.Просветления</a:t>
            </a: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0" y="6096000"/>
            <a:ext cx="3886200" cy="5334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 Воодушевления</a:t>
            </a:r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6156325" y="3644900"/>
            <a:ext cx="2819400" cy="1143000"/>
          </a:xfrm>
          <a:prstGeom prst="flowChartManualInpu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о.Неопределенности</a:t>
            </a: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6324600" y="5791200"/>
            <a:ext cx="2819400" cy="838200"/>
          </a:xfrm>
          <a:prstGeom prst="parallelogram">
            <a:avLst>
              <a:gd name="adj" fmla="val 84091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 Недоумения</a:t>
            </a: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1828800" y="25146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Times New Roman" pitchFamily="18" charset="0"/>
              </a:rPr>
              <a:t>о.Радости</a:t>
            </a:r>
          </a:p>
        </p:txBody>
      </p:sp>
      <p:pic>
        <p:nvPicPr>
          <p:cNvPr id="88079" name="Picture 15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561013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0" name="Picture 16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990600"/>
            <a:ext cx="522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1" name="Picture 17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844675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2" name="Picture 18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791200"/>
            <a:ext cx="492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3" name="Picture 19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3528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4" name="Picture 20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494338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5" name="Picture 21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9037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6" name="Picture 22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84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7" name="Picture 23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9815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8" name="Picture 24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2420938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9" name="Picture 25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924175"/>
            <a:ext cx="5016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0" name="Picture 26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895600"/>
            <a:ext cx="48101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1" name="Picture 27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257800"/>
            <a:ext cx="4302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2" name="Picture 28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30163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3" name="Picture 29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8605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4" name="Picture 30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57912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95" name="Picture 31" descr="BD146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922588"/>
            <a:ext cx="49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96" name="WordArt 32"/>
          <p:cNvSpPr>
            <a:spLocks noChangeArrowheads="1" noChangeShapeType="1" noTextEdit="1"/>
          </p:cNvSpPr>
          <p:nvPr/>
        </p:nvSpPr>
        <p:spPr bwMode="auto">
          <a:xfrm>
            <a:off x="468313" y="2924175"/>
            <a:ext cx="100012" cy="207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8097" name="WordArt 33"/>
          <p:cNvSpPr>
            <a:spLocks noChangeArrowheads="1" noChangeShapeType="1" noTextEdit="1"/>
          </p:cNvSpPr>
          <p:nvPr/>
        </p:nvSpPr>
        <p:spPr bwMode="auto">
          <a:xfrm>
            <a:off x="6948488" y="1196975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8098" name="WordArt 34"/>
          <p:cNvSpPr>
            <a:spLocks noChangeArrowheads="1" noChangeShapeType="1" noTextEdit="1"/>
          </p:cNvSpPr>
          <p:nvPr/>
        </p:nvSpPr>
        <p:spPr bwMode="auto">
          <a:xfrm>
            <a:off x="4859338" y="5949950"/>
            <a:ext cx="25717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88099" name="WordArt 35"/>
          <p:cNvSpPr>
            <a:spLocks noChangeArrowheads="1" noChangeShapeType="1" noTextEdit="1"/>
          </p:cNvSpPr>
          <p:nvPr/>
        </p:nvSpPr>
        <p:spPr bwMode="auto">
          <a:xfrm>
            <a:off x="8101013" y="188913"/>
            <a:ext cx="171450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88100" name="WordArt 36"/>
          <p:cNvSpPr>
            <a:spLocks noChangeArrowheads="1" noChangeShapeType="1" noTextEdit="1"/>
          </p:cNvSpPr>
          <p:nvPr/>
        </p:nvSpPr>
        <p:spPr bwMode="auto">
          <a:xfrm>
            <a:off x="2124075" y="5734050"/>
            <a:ext cx="171450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88101" name="WordArt 37"/>
          <p:cNvSpPr>
            <a:spLocks noChangeArrowheads="1" noChangeShapeType="1" noTextEdit="1"/>
          </p:cNvSpPr>
          <p:nvPr/>
        </p:nvSpPr>
        <p:spPr bwMode="auto">
          <a:xfrm>
            <a:off x="7956550" y="2565400"/>
            <a:ext cx="171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88102" name="WordArt 38"/>
          <p:cNvSpPr>
            <a:spLocks noChangeArrowheads="1" noChangeShapeType="1" noTextEdit="1"/>
          </p:cNvSpPr>
          <p:nvPr/>
        </p:nvSpPr>
        <p:spPr bwMode="auto">
          <a:xfrm>
            <a:off x="755650" y="5373688"/>
            <a:ext cx="1444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88103" name="WordArt 39"/>
          <p:cNvSpPr>
            <a:spLocks noChangeArrowheads="1" noChangeShapeType="1" noTextEdit="1"/>
          </p:cNvSpPr>
          <p:nvPr/>
        </p:nvSpPr>
        <p:spPr bwMode="auto">
          <a:xfrm>
            <a:off x="1116013" y="3068638"/>
            <a:ext cx="2000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88104" name="WordArt 40"/>
          <p:cNvSpPr>
            <a:spLocks noChangeArrowheads="1" noChangeShapeType="1" noTextEdit="1"/>
          </p:cNvSpPr>
          <p:nvPr/>
        </p:nvSpPr>
        <p:spPr bwMode="auto">
          <a:xfrm>
            <a:off x="2843213" y="1989138"/>
            <a:ext cx="171450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88105" name="WordArt 41"/>
          <p:cNvSpPr>
            <a:spLocks noChangeArrowheads="1" noChangeShapeType="1" noTextEdit="1"/>
          </p:cNvSpPr>
          <p:nvPr/>
        </p:nvSpPr>
        <p:spPr bwMode="auto">
          <a:xfrm>
            <a:off x="1187450" y="5734050"/>
            <a:ext cx="360363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88106" name="WordArt 42"/>
          <p:cNvSpPr>
            <a:spLocks noChangeArrowheads="1" noChangeShapeType="1" noTextEdit="1"/>
          </p:cNvSpPr>
          <p:nvPr/>
        </p:nvSpPr>
        <p:spPr bwMode="auto">
          <a:xfrm>
            <a:off x="250825" y="5013325"/>
            <a:ext cx="214313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88107" name="WordArt 43"/>
          <p:cNvSpPr>
            <a:spLocks noChangeArrowheads="1" noChangeShapeType="1" noTextEdit="1"/>
          </p:cNvSpPr>
          <p:nvPr/>
        </p:nvSpPr>
        <p:spPr bwMode="auto">
          <a:xfrm>
            <a:off x="7380288" y="5157788"/>
            <a:ext cx="360362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88108" name="WordArt 44"/>
          <p:cNvSpPr>
            <a:spLocks noChangeArrowheads="1" noChangeShapeType="1" noTextEdit="1"/>
          </p:cNvSpPr>
          <p:nvPr/>
        </p:nvSpPr>
        <p:spPr bwMode="auto">
          <a:xfrm>
            <a:off x="4356100" y="5949950"/>
            <a:ext cx="360363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88109" name="WordArt 45"/>
          <p:cNvSpPr>
            <a:spLocks noChangeArrowheads="1" noChangeShapeType="1" noTextEdit="1"/>
          </p:cNvSpPr>
          <p:nvPr/>
        </p:nvSpPr>
        <p:spPr bwMode="auto">
          <a:xfrm>
            <a:off x="6588125" y="3068638"/>
            <a:ext cx="360363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88110" name="WordArt 46"/>
          <p:cNvSpPr>
            <a:spLocks noChangeArrowheads="1" noChangeShapeType="1" noTextEdit="1"/>
          </p:cNvSpPr>
          <p:nvPr/>
        </p:nvSpPr>
        <p:spPr bwMode="auto">
          <a:xfrm>
            <a:off x="7235825" y="3068638"/>
            <a:ext cx="360363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88111" name="WordArt 47"/>
          <p:cNvSpPr>
            <a:spLocks noChangeArrowheads="1" noChangeShapeType="1" noTextEdit="1"/>
          </p:cNvSpPr>
          <p:nvPr/>
        </p:nvSpPr>
        <p:spPr bwMode="auto">
          <a:xfrm>
            <a:off x="7019925" y="3573463"/>
            <a:ext cx="360363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88112" name="WordArt 48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360363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229600" cy="1295400"/>
          </a:xfrm>
        </p:spPr>
        <p:txBody>
          <a:bodyPr anchor="ctr"/>
          <a:lstStyle/>
          <a:p>
            <a:r>
              <a:rPr lang="ru-RU" b="1">
                <a:solidFill>
                  <a:schemeClr val="folHlink"/>
                </a:solidFill>
                <a:latin typeface="Times New Roman" pitchFamily="18" charset="0"/>
              </a:rPr>
              <a:t>Технологии рефлексии</a:t>
            </a:r>
            <a:endParaRPr lang="ru-RU" sz="19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7620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b="1" i="1">
                <a:solidFill>
                  <a:srgbClr val="000066"/>
                </a:solidFill>
                <a:latin typeface="Times New Roman" pitchFamily="18" charset="0"/>
              </a:rPr>
              <a:t>«Рефлексивный ринг»</a:t>
            </a:r>
          </a:p>
          <a:p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Каждый</a:t>
            </a:r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 из участников состоявшегося   дела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приглашается в круг</a:t>
            </a:r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рефлексируя  итоги и ход дела по заданному алгоритму</a:t>
            </a:r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  <a:p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-эмоциональное состояние, мотивы деятельности, состояние знаний;</a:t>
            </a:r>
          </a:p>
          <a:p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-причины состояния;</a:t>
            </a:r>
          </a:p>
          <a:p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-оценка прошедшего дела и т.д.</a:t>
            </a:r>
          </a:p>
          <a:p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      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После рассказа-рефлексии    </a:t>
            </a:r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участника,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другие обращаются к нему с вопросами</a:t>
            </a:r>
            <a:r>
              <a:rPr lang="ru-RU" sz="2000" b="1" i="1">
                <a:solidFill>
                  <a:schemeClr val="tx2"/>
                </a:solidFill>
                <a:latin typeface="Times New Roman" pitchFamily="18" charset="0"/>
              </a:rPr>
              <a:t>, углубляя рефлексию. На ринг можно приглашать и пару  учащихся - они обмениваются вопросами между собой, а затем отвечают на вопросы группы.</a:t>
            </a:r>
          </a:p>
        </p:txBody>
      </p:sp>
      <p:pic>
        <p:nvPicPr>
          <p:cNvPr id="89092" name="Picture 4" descr="Butt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0480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</a:t>
            </a:r>
          </a:p>
        </p:txBody>
      </p:sp>
      <p:pic>
        <p:nvPicPr>
          <p:cNvPr id="90116" name="Picture 12" descr="AG002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24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Памятка педагогам</a:t>
            </a:r>
            <a:r>
              <a:rPr lang="ru-RU" i="1"/>
              <a:t/>
            </a:r>
            <a:br>
              <a:rPr lang="ru-RU" i="1"/>
            </a:br>
            <a:endParaRPr lang="ru-RU" i="1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3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i="1">
                <a:solidFill>
                  <a:srgbClr val="000066"/>
                </a:solidFill>
              </a:rPr>
              <a:t>1-й этап</a:t>
            </a:r>
            <a:r>
              <a:rPr lang="ru-RU" sz="1300">
                <a:solidFill>
                  <a:srgbClr val="000066"/>
                </a:solidFill>
              </a:rPr>
              <a:t>. </a:t>
            </a:r>
            <a:r>
              <a:rPr lang="ru-RU" sz="1300" b="1" i="1">
                <a:solidFill>
                  <a:srgbClr val="000066"/>
                </a:solidFill>
              </a:rPr>
              <a:t>Ученик должен научиться понимать и принимать контроль учителя.</a:t>
            </a:r>
            <a:endParaRPr lang="ru-RU" sz="1300" i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i="1">
                <a:solidFill>
                  <a:srgbClr val="000066"/>
                </a:solidFill>
              </a:rPr>
              <a:t>Для этого учитель должен:</a:t>
            </a:r>
            <a:endParaRPr lang="ru-RU" sz="130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показать учащимся, что любое обучение – единство двух процессов: передача обучаемому в той или иной форме учебного материала и выявление степени его усвоения, то есть контроль результатов обучения; что только проявление приемлемого уровня обученности учащегося по пройденному материалу допускает переход к последующему этапу обучения;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ознакомить учащихся с нормами и критериями оценки, знаний, умений и навыков;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сообщать учащимся, после каких доз учебного материала необходим контроль, и цель проведения того или иного контроля;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выставляя ту или иную отметку, объяснять ее, исходя из критериев оценки;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-просить учащегося самостоятельно оценить свою деятельность и объяснить полученную им оценку, отметку;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просить учащегося оценить деятельность товарища, опираясь на указанные учителем критерии;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научить учащихся пользоваться различными видами проверки.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i="1">
                <a:solidFill>
                  <a:srgbClr val="000066"/>
                </a:solidFill>
              </a:rPr>
              <a:t>2-й этап</a:t>
            </a:r>
            <a:r>
              <a:rPr lang="ru-RU" sz="1300">
                <a:solidFill>
                  <a:srgbClr val="000066"/>
                </a:solidFill>
              </a:rPr>
              <a:t>. </a:t>
            </a:r>
            <a:r>
              <a:rPr lang="ru-RU" sz="1300" b="1" i="1">
                <a:solidFill>
                  <a:srgbClr val="000066"/>
                </a:solidFill>
              </a:rPr>
              <a:t>Ученик должен научиться наблюдать и анализировать учебную деятельность своих товарищей.</a:t>
            </a:r>
            <a:endParaRPr lang="ru-RU" sz="1300" i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i="1">
                <a:solidFill>
                  <a:srgbClr val="000066"/>
                </a:solidFill>
              </a:rPr>
              <a:t>Для этого учителю необходимо:</a:t>
            </a:r>
            <a:endParaRPr lang="ru-RU" sz="130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практиковать взаимопроверку обучающихся самостоятельных упражнений, домашних работ;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в процессе взаимопроверки учить сверять ответы, искать ошибки, объяснять их друг другу;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сориентировать обучающихся на то, что цель работ по взаимопроверке не столько в получении отметки, сколько в выяснении, насколько правильно понята тема, может ли ученик самостоятельно в ней ориентироваться, анализировать чужую работу;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необходимо практиковать у доски выполнение одного и того же задания несколькими учениками, с последующим совместным обсуждением всем классом;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предлагать учащимся оценить ответ товарища, задать ему вопросы, высказать свои соображения по поводу ответа и хода решения, а также попытаться предложить другой вариант;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стимулировать постановку вопросов учителю, контроль за деятельностью учителя.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i="1">
                <a:solidFill>
                  <a:srgbClr val="000066"/>
                </a:solidFill>
              </a:rPr>
              <a:t>3-й этап</a:t>
            </a:r>
            <a:r>
              <a:rPr lang="ru-RU" sz="1300">
                <a:solidFill>
                  <a:srgbClr val="000066"/>
                </a:solidFill>
              </a:rPr>
              <a:t>. </a:t>
            </a:r>
            <a:r>
              <a:rPr lang="ru-RU" sz="1300" b="1" i="1">
                <a:solidFill>
                  <a:srgbClr val="000066"/>
                </a:solidFill>
              </a:rPr>
              <a:t>Ученик должен научиться осуществлять наблюдение за своей учебной деятельностью, ее самоанализу, самооценке и самокоррекции.</a:t>
            </a:r>
            <a:endParaRPr lang="ru-RU" sz="1300" i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i="1">
                <a:solidFill>
                  <a:srgbClr val="000066"/>
                </a:solidFill>
              </a:rPr>
              <a:t>Для этого учитель должен:</a:t>
            </a:r>
            <a:endParaRPr lang="ru-RU" sz="130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приучать учащихся при выполнении домашней работы проверять степень усвоения материала путем составления плана прочитанного и пересказа главных мыслей, отвечать на контрольные вопросы учебника, находить ответы на вопросы в учебнике;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вырабатывать привычку проверять правильность выполнения заданий, используя специфические для каждого предмета приемы;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не торопиться с выставлением отметки, если решение неверно, а дать возможность найти свою ошибку. Если ошибка найдена, то можно и не снижать оценку;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предлагать работать по карточкам, где с одной стороны задан вопрос, а с другой – записан правильный ответ. Ученик самостоятельно сверяет свою работу с предложенным эталоном, фиксирует свои ошибки;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приучать самостоятельно оценивать трудности работы, находить объекты, в которых допускаются ошибки, анализировать свои затруднения и решать, что необходимо сделать, чтобы повысить свой уровень;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>
                <a:solidFill>
                  <a:schemeClr val="folHlink"/>
                </a:solidFill>
              </a:rPr>
              <a:t>- формировать у учащихся умение контролировать свою деятельность непосредственно в ходе занятия, правильно выбирать свой уровень сложности работы; предварительно следует сообщать критерии оценки и требования к выполнению задания.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Times New Roman" pitchFamily="18" charset="0"/>
              </a:rPr>
              <a:t>Выводы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700"/>
              <a:t>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Контроль и </a:t>
            </a: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оценка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 – это обязательные этапы в учебной деятельности. </a:t>
            </a:r>
          </a:p>
          <a:p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 Контроль и </a:t>
            </a: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оценка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 должны быть осмысленными действиями для ученика.</a:t>
            </a:r>
          </a:p>
          <a:p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 Контроль и </a:t>
            </a: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оценка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 должны направляться на отслеживание личных достижений каждого учащегося, чтобы была динамика роста учащегося.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Times New Roman" pitchFamily="18" charset="0"/>
              </a:rPr>
              <a:t>Выводы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700"/>
              <a:t>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Контрольно- </a:t>
            </a: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оценочные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 действия учителя проводятся для диагностики по выявлению уровня развития ребёнка, его знаний, способностей, мышления, устранения проблем в умениях, с целью прогноза и коррекции в знаниях и умениях учащегося.</a:t>
            </a:r>
          </a:p>
          <a:p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 Учитель должен ориентироваться на </a:t>
            </a: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процесс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, а не только на результат обучения</a:t>
            </a:r>
            <a:r>
              <a:rPr lang="ru-RU" sz="2700" b="1"/>
              <a:t>.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>
                <a:latin typeface="Times New Roman" pitchFamily="18" charset="0"/>
              </a:rPr>
              <a:t>Обучающий семинар «Роль оценки в повышении качества знаний учащихся»</a:t>
            </a:r>
          </a:p>
        </p:txBody>
      </p:sp>
      <p:sp>
        <p:nvSpPr>
          <p:cNvPr id="21544" name="Rectangle 4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700"/>
          </a:p>
        </p:txBody>
      </p:sp>
      <p:sp>
        <p:nvSpPr>
          <p:cNvPr id="21545" name="Rectangle 4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700">
                <a:solidFill>
                  <a:schemeClr val="folHlink"/>
                </a:solidFill>
                <a:latin typeface="Times New Roman" pitchFamily="18" charset="0"/>
              </a:rPr>
              <a:t>За  </a:t>
            </a:r>
            <a:r>
              <a:rPr lang="en-US" sz="2700" b="1">
                <a:solidFill>
                  <a:schemeClr val="folHlink"/>
                </a:solidFill>
                <a:latin typeface="Times New Roman" pitchFamily="18" charset="0"/>
              </a:rPr>
              <a:t>I</a:t>
            </a:r>
            <a:r>
              <a:rPr lang="en-US" sz="270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2700">
                <a:solidFill>
                  <a:schemeClr val="folHlink"/>
                </a:solidFill>
                <a:latin typeface="Times New Roman" pitchFamily="18" charset="0"/>
              </a:rPr>
              <a:t>четверть </a:t>
            </a: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2011/2012 учебного года</a:t>
            </a:r>
            <a:r>
              <a:rPr lang="ru-RU" sz="2700">
                <a:solidFill>
                  <a:schemeClr val="folHlink"/>
                </a:solidFill>
                <a:latin typeface="Times New Roman" pitchFamily="18" charset="0"/>
              </a:rPr>
              <a:t> качество знаний составило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42,2%</a:t>
            </a:r>
            <a:r>
              <a:rPr lang="ru-RU" sz="2700">
                <a:solidFill>
                  <a:schemeClr val="folHlink"/>
                </a:solidFill>
                <a:latin typeface="Times New Roman" pitchFamily="18" charset="0"/>
              </a:rPr>
              <a:t>, что соответствует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низкому</a:t>
            </a:r>
            <a:r>
              <a:rPr lang="ru-RU" sz="2700">
                <a:solidFill>
                  <a:schemeClr val="folHlink"/>
                </a:solidFill>
                <a:latin typeface="Times New Roman" pitchFamily="18" charset="0"/>
              </a:rPr>
              <a:t> уровню. Средний балл ученика - 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6,85</a:t>
            </a: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1543" name="Picture 39" descr="MP90043895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3886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" grpId="0" build="p"/>
      <p:bldP spid="2154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Times New Roman" pitchFamily="18" charset="0"/>
              </a:rPr>
              <a:t>Выводы</a:t>
            </a:r>
          </a:p>
        </p:txBody>
      </p:sp>
      <p:sp>
        <p:nvSpPr>
          <p:cNvPr id="49158" name="Rectangle 6"/>
          <p:cNvSpPr>
            <a:spLocks noChangeArrowheads="1"/>
          </p:cNvSpPr>
          <p:nvPr>
            <p:ph type="body" idx="1"/>
          </p:nvPr>
        </p:nvSpPr>
        <p:spPr>
          <a:xfrm>
            <a:off x="762000" y="2209800"/>
            <a:ext cx="7696200" cy="3124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700"/>
              <a:t>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Формирование контрольно- </a:t>
            </a: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оценочной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 деятельности учащихся, действий самоконтроля и самооценки  необходимо.</a:t>
            </a:r>
          </a:p>
          <a:p>
            <a:pPr>
              <a:lnSpc>
                <a:spcPct val="80000"/>
              </a:lnSpc>
            </a:pP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Опираться учитель должен на индивидуальность ученика, работая совместно по выработке критериев контроля и </a:t>
            </a:r>
            <a:r>
              <a:rPr lang="ru-RU" sz="2700" b="1">
                <a:solidFill>
                  <a:schemeClr val="folHlink"/>
                </a:solidFill>
                <a:latin typeface="Times New Roman" pitchFamily="18" charset="0"/>
              </a:rPr>
              <a:t>оценки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Times New Roman" pitchFamily="18" charset="0"/>
              </a:rPr>
              <a:t>Выводы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Учитель должен стимулировать ситуации успеха учащихся, создавать необходимые условия для активности, инициативы, для развития умения и желания учиться, способствовать</a:t>
            </a:r>
            <a:r>
              <a:rPr lang="ru-RU" sz="30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700" b="1">
                <a:solidFill>
                  <a:srgbClr val="000066"/>
                </a:solidFill>
                <a:latin typeface="Times New Roman" pitchFamily="18" charset="0"/>
              </a:rPr>
              <a:t>развитию самоконтроля и самооценки.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>
                <a:latin typeface="Times New Roman" pitchFamily="18" charset="0"/>
              </a:rPr>
              <a:t>Спасибо за работу</a:t>
            </a:r>
          </a:p>
        </p:txBody>
      </p:sp>
      <p:pic>
        <p:nvPicPr>
          <p:cNvPr id="54276" name="Picture 4" descr="j02849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905000"/>
            <a:ext cx="6172200" cy="41910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Задачи: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folHlink"/>
                </a:solidFill>
                <a:latin typeface="Times New Roman" pitchFamily="18" charset="0"/>
              </a:rPr>
              <a:t>-</a:t>
            </a:r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стимулировать</a:t>
            </a:r>
            <a:r>
              <a:rPr lang="ru-RU">
                <a:solidFill>
                  <a:schemeClr val="folHlink"/>
                </a:solidFill>
                <a:latin typeface="Times New Roman" pitchFamily="18" charset="0"/>
              </a:rPr>
              <a:t> повышение  научно-теоретического, научно-методического уровня  педагогов;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folHlink"/>
                </a:solidFill>
                <a:latin typeface="Times New Roman" pitchFamily="18" charset="0"/>
              </a:rPr>
              <a:t>-</a:t>
            </a:r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выработать</a:t>
            </a:r>
            <a:r>
              <a:rPr lang="ru-RU">
                <a:solidFill>
                  <a:schemeClr val="folHlink"/>
                </a:solidFill>
                <a:latin typeface="Times New Roman" pitchFamily="18" charset="0"/>
              </a:rPr>
              <a:t> рекомендации по осуществлению оценочной деятельности.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Нормативная база  оценочной деятельности</a:t>
            </a:r>
            <a:r>
              <a:rPr lang="ru-RU" sz="2900">
                <a:latin typeface="Times New Roman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1.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«Кодекс Республики Беларусь  об образовании»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(утверждён 13.01.2011г. Президентом Республики Беларусь А.Г.Лукашенко)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2.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«Нормы оценки результатов учебной деятельности  учащихся общеобразовательных учреждений по учебным предметам»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(утверждены Министерством образования Республики Беларусь; сб. №12-14, 2009г.)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folHlink"/>
                </a:solidFill>
                <a:latin typeface="Times New Roman" pitchFamily="18" charset="0"/>
              </a:rPr>
              <a:t>3.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Декрет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Президента Республики Беларусь А.Г.Лукашенко №15 от 17.07.2008г. </a:t>
            </a:r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«Об  отдельных вопросах общего среднего образования»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>
                <a:latin typeface="Times New Roman" pitchFamily="18" charset="0"/>
              </a:rPr>
              <a:t> </a:t>
            </a:r>
            <a:br>
              <a:rPr lang="ru-RU" sz="2900">
                <a:latin typeface="Times New Roman" pitchFamily="18" charset="0"/>
              </a:rPr>
            </a:br>
            <a:r>
              <a:rPr lang="ru-RU" sz="2900" b="1">
                <a:latin typeface="Times New Roman" pitchFamily="18" charset="0"/>
              </a:rPr>
              <a:t>«Нормы  оценки…»</a:t>
            </a:r>
            <a:br>
              <a:rPr lang="ru-RU" sz="2900" b="1">
                <a:latin typeface="Times New Roman" pitchFamily="18" charset="0"/>
              </a:rPr>
            </a:br>
            <a:r>
              <a:rPr lang="ru-RU" sz="2900" b="1">
                <a:latin typeface="Times New Roman" pitchFamily="18" charset="0"/>
              </a:rPr>
              <a:t>                  </a:t>
            </a:r>
            <a:r>
              <a:rPr lang="ru-RU" sz="2900" b="1">
                <a:solidFill>
                  <a:srgbClr val="000066"/>
                </a:solidFill>
                <a:latin typeface="Times New Roman" pitchFamily="18" charset="0"/>
              </a:rPr>
              <a:t>Глава 1 «Общие положения»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696200" cy="3733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folHlink"/>
                </a:solidFill>
                <a:latin typeface="Times New Roman" pitchFamily="18" charset="0"/>
              </a:rPr>
              <a:t>Нормы оценки  результатов учебной деятельности  учащихся по учебным предметам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66"/>
                </a:solidFill>
                <a:latin typeface="Times New Roman" pitchFamily="18" charset="0"/>
              </a:rPr>
              <a:t>базируются</a:t>
            </a:r>
            <a:r>
              <a:rPr lang="ru-RU" sz="2800" b="1">
                <a:solidFill>
                  <a:schemeClr val="folHlink"/>
                </a:solidFill>
                <a:latin typeface="Times New Roman" pitchFamily="18" charset="0"/>
              </a:rPr>
              <a:t> на планируемых результатах обучения  в   предметно-деятельностной  форме, определенных образовательными стандартами и учебными программами,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folHlink"/>
                </a:solidFill>
                <a:latin typeface="Times New Roman" pitchFamily="18" charset="0"/>
              </a:rPr>
              <a:t>и </a:t>
            </a:r>
            <a:r>
              <a:rPr lang="ru-RU" sz="2800" b="1">
                <a:solidFill>
                  <a:srgbClr val="000066"/>
                </a:solidFill>
                <a:latin typeface="Times New Roman" pitchFamily="18" charset="0"/>
              </a:rPr>
              <a:t>направлены</a:t>
            </a:r>
            <a:r>
              <a:rPr lang="ru-RU" sz="2800" b="1">
                <a:solidFill>
                  <a:schemeClr val="folHlink"/>
                </a:solidFill>
                <a:latin typeface="Times New Roman" pitchFamily="18" charset="0"/>
              </a:rPr>
              <a:t> на осуществление  единых подходов при организации проверки и оценки учебных достижений учащихся.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Нормы оценки результатов учебной деятельности определяют: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-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уровни усвоения учебного материала;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-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основные виды и формы контроля учебно-познавательной деятельности учащихся;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-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общие требования к выставлению отметок за четверть, годовых и экзаменационных отметок;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-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нормы оценки результатов учебной деятельности  учащихся по каждому  учебному предмету;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- </a:t>
            </a: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классификацию существенных и несущественных ошибок, погрешностей,  которые учитываются при осуществлении контрольно-оценочной деятельности по каждому учебному предмету</a:t>
            </a:r>
            <a:r>
              <a:rPr lang="ru-RU" sz="220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2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>
                <a:latin typeface="Times New Roman" pitchFamily="18" charset="0"/>
              </a:rPr>
              <a:t>Оценка результатов учебной деятельности осуществляется по десятибалльной системе (отметками «1», «2», …, «10»)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3124200" cy="2590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chemeClr val="folHlink"/>
                </a:solidFill>
                <a:latin typeface="Times New Roman" pitchFamily="18" charset="0"/>
              </a:rPr>
              <a:t>Функции оценки: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003300"/>
                </a:solidFill>
                <a:latin typeface="Times New Roman" pitchFamily="18" charset="0"/>
              </a:rPr>
              <a:t>- </a:t>
            </a: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образовательная;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003300"/>
                </a:solidFill>
                <a:latin typeface="Times New Roman" pitchFamily="18" charset="0"/>
              </a:rPr>
              <a:t>-</a:t>
            </a: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 стимулирующая;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003300"/>
                </a:solidFill>
                <a:latin typeface="Times New Roman" pitchFamily="18" charset="0"/>
              </a:rPr>
              <a:t>-</a:t>
            </a: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 диагностическая;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003300"/>
                </a:solidFill>
                <a:latin typeface="Times New Roman" pitchFamily="18" charset="0"/>
              </a:rPr>
              <a:t>-</a:t>
            </a: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 контролирующая;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003300"/>
                </a:solidFill>
                <a:latin typeface="Times New Roman" pitchFamily="18" charset="0"/>
              </a:rPr>
              <a:t>-</a:t>
            </a: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 социальная.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743200"/>
            <a:ext cx="39624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chemeClr val="folHlink"/>
                </a:solidFill>
                <a:latin typeface="Times New Roman" pitchFamily="18" charset="0"/>
              </a:rPr>
              <a:t>Уровни усвоения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chemeClr val="folHlink"/>
                </a:solidFill>
                <a:latin typeface="Times New Roman" pitchFamily="18" charset="0"/>
              </a:rPr>
              <a:t>учебного   материала: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003300"/>
                </a:solidFill>
                <a:latin typeface="Times New Roman" pitchFamily="18" charset="0"/>
              </a:rPr>
              <a:t>-</a:t>
            </a: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 низкий(1;2 балла);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100" b="1">
                <a:solidFill>
                  <a:srgbClr val="003300"/>
                </a:solidFill>
                <a:latin typeface="Times New Roman" pitchFamily="18" charset="0"/>
              </a:rPr>
              <a:t>-</a:t>
            </a: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 удовлетворительный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                         (3;4 балла);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003300"/>
                </a:solidFill>
                <a:latin typeface="Times New Roman" pitchFamily="18" charset="0"/>
              </a:rPr>
              <a:t>-</a:t>
            </a: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 средний (5;6 баллов);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003300"/>
                </a:solidFill>
                <a:latin typeface="Times New Roman" pitchFamily="18" charset="0"/>
              </a:rPr>
              <a:t>-</a:t>
            </a: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 достаточный (7;8 баллов);</a:t>
            </a:r>
            <a:endParaRPr lang="ru-RU" sz="210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003300"/>
                </a:solidFill>
                <a:latin typeface="Times New Roman" pitchFamily="18" charset="0"/>
              </a:rPr>
              <a:t>-</a:t>
            </a:r>
            <a:r>
              <a:rPr lang="ru-RU" sz="2100" b="1">
                <a:solidFill>
                  <a:srgbClr val="000066"/>
                </a:solidFill>
                <a:latin typeface="Times New Roman" pitchFamily="18" charset="0"/>
              </a:rPr>
              <a:t> высокий (9;10 баллов).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3124200" y="5562600"/>
            <a:ext cx="52578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  <p:bldP spid="29702" grpId="0" build="p"/>
    </p:bldLst>
  </p:timing>
</p:sld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1952</Words>
  <Application>Microsoft PowerPoint</Application>
  <PresentationFormat>Экран (4:3)</PresentationFormat>
  <Paragraphs>278</Paragraphs>
  <Slides>42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Times New Roman</vt:lpstr>
      <vt:lpstr>Wingdings</vt:lpstr>
      <vt:lpstr>Calibri</vt:lpstr>
      <vt:lpstr>Cambria</vt:lpstr>
      <vt:lpstr>Студия</vt:lpstr>
      <vt:lpstr>Слайд</vt:lpstr>
      <vt:lpstr>Государственное учреждение образования  «Средняя школа №15 г.Лиды»</vt:lpstr>
      <vt:lpstr>ПРОБЛЕМА: недостаточный уровень отслеживания педагогами динамики усвоения знаний учащимися, несвоевременная работа педагогов по коррекции знаний, что приводит к снижению их качества и познавательной активности учеников.</vt:lpstr>
      <vt:lpstr>ПРИОРИТЕТНЫЕ ЗАДАЧИ: </vt:lpstr>
      <vt:lpstr>Обучающий семинар «Роль оценки в повышении качества знаний учащихся»</vt:lpstr>
      <vt:lpstr>Задачи:</vt:lpstr>
      <vt:lpstr>Нормативная база  оценочной деятельности </vt:lpstr>
      <vt:lpstr>  «Нормы  оценки…»                   Глава 1 «Общие положения»</vt:lpstr>
      <vt:lpstr>Нормы оценки результатов учебной деятельности определяют:</vt:lpstr>
      <vt:lpstr>Оценка результатов учебной деятельности осуществляется по десятибалльной системе (отметками «1», «2», …, «10»)</vt:lpstr>
      <vt:lpstr>Терминология</vt:lpstr>
      <vt:lpstr>Терминология</vt:lpstr>
      <vt:lpstr>Мотивационная среда урока.  Оценка, самооценка учебной                                                                          деятельности</vt:lpstr>
      <vt:lpstr>Оценочная деятельность учителя на факультативных занятиях              художественной направленности</vt:lpstr>
      <vt:lpstr>Оценка учебных достижений учащихся при  безотметочной системе проведения                             факультативных занятий</vt:lpstr>
      <vt:lpstr>Слайд 15</vt:lpstr>
      <vt:lpstr>Слайд 16</vt:lpstr>
      <vt:lpstr>Слайд 17</vt:lpstr>
      <vt:lpstr>Слайд 18</vt:lpstr>
      <vt:lpstr>Рефлексия на уроке: анализ деятельности,  оценка,  отметки</vt:lpstr>
      <vt:lpstr>Слайд 20</vt:lpstr>
      <vt:lpstr>Слайд 21</vt:lpstr>
      <vt:lpstr>Слайд 22</vt:lpstr>
      <vt:lpstr>Слайд 23</vt:lpstr>
      <vt:lpstr>Классификация рефлексии</vt:lpstr>
      <vt:lpstr>Классификация рефлексии по цели </vt:lpstr>
      <vt:lpstr>Технологии рефлексии 1. Рефлексивный круг</vt:lpstr>
      <vt:lpstr>Технологии рефлексии 2. Рефлексивная мишень</vt:lpstr>
      <vt:lpstr>Технологии рефлексии            «Мини-сочинение»</vt:lpstr>
      <vt:lpstr>Технологии рефлексии Ключевое слово</vt:lpstr>
      <vt:lpstr>Технологии рефлексии</vt:lpstr>
      <vt:lpstr>Технологии рефлексии</vt:lpstr>
      <vt:lpstr>Технологии рефлексии</vt:lpstr>
      <vt:lpstr>Технологии рефлексии</vt:lpstr>
      <vt:lpstr>Слайд 34</vt:lpstr>
      <vt:lpstr>Памятка педагогам </vt:lpstr>
      <vt:lpstr>Слайд 36</vt:lpstr>
      <vt:lpstr>Слайд 37</vt:lpstr>
      <vt:lpstr>Выводы</vt:lpstr>
      <vt:lpstr>Выводы</vt:lpstr>
      <vt:lpstr>Выводы</vt:lpstr>
      <vt:lpstr>Выводы</vt:lpstr>
      <vt:lpstr>Спасибо за работу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98</cp:revision>
  <cp:lastPrinted>1601-01-01T00:00:00Z</cp:lastPrinted>
  <dcterms:created xsi:type="dcterms:W3CDTF">1601-01-01T00:00:00Z</dcterms:created>
  <dcterms:modified xsi:type="dcterms:W3CDTF">2012-02-02T11:36:49Z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