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8" r:id="rId5"/>
    <p:sldId id="259" r:id="rId6"/>
    <p:sldId id="260" r:id="rId7"/>
    <p:sldId id="277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9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1743-597D-4042-850D-235AA9314B71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33585-91B3-4D96-B2C9-8EBCE0E9D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89552-1E0F-4CF3-B542-17313EB0AF9A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F7F81-0FF4-4921-8083-989196E1B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F90C1-E62F-4C23-A980-8F790DD01379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C698F-F00D-4A2A-92B0-47B0E557A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6049B-93EF-4E48-82D3-24E3E52D8D3F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DCBD4-3CCC-40E1-8DAD-59A053CCC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95007-1431-40CF-BE23-C12C7184BBD8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529F-9092-41AC-B8D0-54B6A27FE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A5673-1AB9-4391-9EB1-6EC4A2752AFE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F9236-0F44-42DA-B45B-7FEC8BC6E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20356-4021-4E40-9373-0A1EF27DF517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390C3-09B7-439B-9988-573A6539C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36C4-6842-4871-9300-E4126239D62E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0ED94-ACE6-4FCD-84C0-43524037B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EC0B-6AEF-4FED-A6F9-09E85618D4D8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F2514-0285-4F2E-A03C-515590163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4551B-A45E-4753-AD1C-55CE35597F2D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E497-83FF-482D-AD54-68158C7D7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4AF6F-0E34-4BAD-947A-104C5ED20EEF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65F10-ECA7-4DDB-A2E8-6C9DE3783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217673-2665-4134-B445-4D19457B1D51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59E596-03AA-4002-BB60-73E0806C5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3" y="285750"/>
            <a:ext cx="8643937" cy="4357688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Семинар-практикум «Организация сопутствующего повторения с целью коррекции базовых знаний учащихся»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Структура и методики уроков зависит от дидактических целей и задач, решаемых в процессе обучения, а также от </a:t>
            </a:r>
            <a:r>
              <a:rPr lang="ru-RU" smtClean="0">
                <a:solidFill>
                  <a:srgbClr val="C00000"/>
                </a:solidFill>
              </a:rPr>
              <a:t>средств</a:t>
            </a:r>
            <a:r>
              <a:rPr lang="ru-RU" smtClean="0">
                <a:solidFill>
                  <a:schemeClr val="tx1"/>
                </a:solidFill>
              </a:rPr>
              <a:t>, что </a:t>
            </a:r>
            <a:r>
              <a:rPr lang="ru-RU" smtClean="0">
                <a:solidFill>
                  <a:srgbClr val="C00000"/>
                </a:solidFill>
              </a:rPr>
              <a:t>имеются в распоряжении учителя</a:t>
            </a:r>
            <a:r>
              <a:rPr lang="ru-RU" smtClean="0"/>
              <a:t>.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sz="4800" b="1" smtClean="0">
                <a:solidFill>
                  <a:srgbClr val="0000FF"/>
                </a:solidFill>
              </a:rPr>
              <a:t>Типы уроков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86375"/>
          </a:xfrm>
        </p:spPr>
        <p:txBody>
          <a:bodyPr rtlCol="0">
            <a:normAutofit fontScale="85000" lnSpcReduction="10000"/>
          </a:bodyPr>
          <a:lstStyle/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Уроки-лекции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Лабораторные, практические занятия (посвящены отработке умений и навыков)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Комбинированные:</a:t>
            </a:r>
          </a:p>
          <a:p>
            <a:pPr marL="900113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повторение пройденного (воспроизведение учащимися ранее пройденного материала, проверка домашнего задания, устный и письменный опрос и т.д.);</a:t>
            </a:r>
          </a:p>
          <a:p>
            <a:pPr marL="900113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освоение нового материала;</a:t>
            </a:r>
          </a:p>
          <a:p>
            <a:pPr marL="900113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отработка навыков и умений применения знаний на практике;</a:t>
            </a:r>
          </a:p>
          <a:p>
            <a:pPr marL="900113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определение домашнего задания.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000"/>
                            </p:stCondLst>
                            <p:childTnLst>
                              <p:par>
                                <p:cTn id="8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FF"/>
                </a:solidFill>
              </a:rPr>
              <a:t>Перечень обобщенных умений учащихся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928813"/>
            <a:ext cx="8229600" cy="4525962"/>
          </a:xfrm>
        </p:spPr>
        <p:txBody>
          <a:bodyPr/>
          <a:lstStyle/>
          <a:p>
            <a:r>
              <a:rPr lang="ru-RU" smtClean="0"/>
              <a:t>понимать учебные задачи поставленные учителем или в учебнике;</a:t>
            </a:r>
          </a:p>
          <a:p>
            <a:r>
              <a:rPr lang="ru-RU" smtClean="0"/>
              <a:t>рационально планировать подготовку домашних заданий.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FF"/>
                </a:solidFill>
              </a:rPr>
              <a:t>Перечень обобщенных умений учащихся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r>
              <a:rPr lang="ru-RU" sz="2600" smtClean="0"/>
              <a:t>пользоваться оглавлением, предметным указателем,  справочным материалом;</a:t>
            </a:r>
          </a:p>
          <a:p>
            <a:r>
              <a:rPr lang="ru-RU" sz="2600" smtClean="0"/>
              <a:t>найти в учебнике нужный пункт, параграф;</a:t>
            </a:r>
          </a:p>
          <a:p>
            <a:r>
              <a:rPr lang="ru-RU" sz="2600" smtClean="0"/>
              <a:t>отделить в тексте формулировки определений, правил от объяснений и примеров;</a:t>
            </a:r>
          </a:p>
          <a:p>
            <a:r>
              <a:rPr lang="ru-RU" sz="2600" smtClean="0"/>
              <a:t>найти в тексте ответы на контрольные вопросы темы;</a:t>
            </a:r>
          </a:p>
          <a:p>
            <a:r>
              <a:rPr lang="ru-RU" sz="2600" smtClean="0"/>
              <a:t>разбить на отдельные смысловые единицы текст, предложенный учителем;</a:t>
            </a:r>
          </a:p>
          <a:p>
            <a:r>
              <a:rPr lang="ru-RU" sz="2600" smtClean="0"/>
              <a:t>составить простой план прочитанного.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625" y="1285875"/>
            <a:ext cx="8229600" cy="85725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Уметь: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FF"/>
                </a:solidFill>
              </a:rPr>
              <a:t>Перечень обобщенных умений учащихся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429125"/>
          </a:xfrm>
        </p:spPr>
        <p:txBody>
          <a:bodyPr/>
          <a:lstStyle/>
          <a:p>
            <a:pPr algn="just"/>
            <a:r>
              <a:rPr lang="ru-RU" sz="2800" smtClean="0"/>
              <a:t>выделять то новое, что изучено на уроке;</a:t>
            </a:r>
          </a:p>
          <a:p>
            <a:pPr algn="just"/>
            <a:r>
              <a:rPr lang="ru-RU" sz="2800" smtClean="0"/>
              <a:t>подвести объект под рассматриваемое понятие;</a:t>
            </a:r>
          </a:p>
          <a:p>
            <a:pPr algn="just"/>
            <a:r>
              <a:rPr lang="ru-RU" sz="2800" smtClean="0"/>
              <a:t>привести собственные иллюстрации изучаемых теоретических фактов;</a:t>
            </a:r>
          </a:p>
          <a:p>
            <a:pPr algn="just"/>
            <a:r>
              <a:rPr lang="ru-RU" sz="2800" smtClean="0"/>
              <a:t>самостоятельно выполнять упражнения, задания на прямое воспроизведение изученных на уроке знаний;</a:t>
            </a:r>
          </a:p>
          <a:p>
            <a:pPr algn="just"/>
            <a:r>
              <a:rPr lang="ru-RU" sz="2800" smtClean="0"/>
              <a:t>выполнить проверку правильности полученного результата.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625" y="1143000"/>
            <a:ext cx="8229600" cy="92868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Уметь: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sz="4800" b="1" smtClean="0">
                <a:solidFill>
                  <a:srgbClr val="0000FF"/>
                </a:solidFill>
              </a:rPr>
              <a:t>Виды повторений: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088" y="1071563"/>
            <a:ext cx="8731250" cy="505460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80000"/>
              </a:lnSpc>
              <a:buFont typeface="Arial" charset="0"/>
              <a:buNone/>
            </a:pPr>
            <a:r>
              <a:rPr lang="ru-RU" sz="3000" smtClean="0"/>
              <a:t>1</a:t>
            </a:r>
            <a:r>
              <a:rPr lang="ru-RU" sz="3000" smtClean="0">
                <a:latin typeface="Arial" charset="0"/>
              </a:rPr>
              <a:t>.</a:t>
            </a:r>
            <a:r>
              <a:rPr lang="ru-RU" sz="3000" smtClean="0"/>
              <a:t>Повторение в начале учебного года.</a:t>
            </a:r>
          </a:p>
          <a:p>
            <a:pPr marL="514350" indent="-514350" algn="just">
              <a:lnSpc>
                <a:spcPct val="80000"/>
              </a:lnSpc>
              <a:buFont typeface="Arial" charset="0"/>
              <a:buNone/>
            </a:pPr>
            <a:r>
              <a:rPr lang="ru-RU" sz="3000" smtClean="0"/>
              <a:t>2.Текущее повторение ранее пройденного:</a:t>
            </a:r>
          </a:p>
          <a:p>
            <a:pPr marL="514350" indent="-514350" algn="just">
              <a:lnSpc>
                <a:spcPct val="80000"/>
              </a:lnSpc>
              <a:buFont typeface="Arial" charset="0"/>
              <a:buNone/>
            </a:pPr>
            <a:r>
              <a:rPr lang="ru-RU" sz="3000" smtClean="0"/>
              <a:t>а) повторение пройденного в связи с изучением нового материала (</a:t>
            </a:r>
            <a:r>
              <a:rPr lang="ru-RU" sz="3000" smtClean="0">
                <a:solidFill>
                  <a:srgbClr val="C00000"/>
                </a:solidFill>
              </a:rPr>
              <a:t>сопутствующее повторение</a:t>
            </a:r>
            <a:r>
              <a:rPr lang="ru-RU" sz="3000" smtClean="0"/>
              <a:t>);</a:t>
            </a:r>
          </a:p>
          <a:p>
            <a:pPr marL="514350" indent="-514350" algn="just">
              <a:lnSpc>
                <a:spcPct val="80000"/>
              </a:lnSpc>
              <a:buFont typeface="Arial" charset="0"/>
              <a:buNone/>
            </a:pPr>
            <a:r>
              <a:rPr lang="ru-RU" sz="3000" smtClean="0"/>
              <a:t>б) повторение пройденного в связи с новым материалом.</a:t>
            </a:r>
          </a:p>
          <a:p>
            <a:pPr marL="514350" indent="-514350" algn="just">
              <a:lnSpc>
                <a:spcPct val="80000"/>
              </a:lnSpc>
              <a:buFont typeface="Arial" charset="0"/>
              <a:buNone/>
            </a:pPr>
            <a:r>
              <a:rPr lang="ru-RU" sz="3000" smtClean="0"/>
              <a:t>3.Тематическое повторение (обобщающее и систематизирующее повторение законченных тем и разделов программы).</a:t>
            </a:r>
          </a:p>
          <a:p>
            <a:pPr marL="514350" indent="-514350" algn="just">
              <a:lnSpc>
                <a:spcPct val="80000"/>
              </a:lnSpc>
              <a:buFont typeface="Arial" charset="0"/>
              <a:buNone/>
            </a:pPr>
            <a:r>
              <a:rPr lang="ru-RU" sz="3000" smtClean="0"/>
              <a:t>4.Заключительное повторение (организуется при </a:t>
            </a:r>
            <a:r>
              <a:rPr lang="ru-RU" sz="2400" smtClean="0">
                <a:latin typeface="Arial" charset="0"/>
              </a:rPr>
              <a:t>окончании прохождения большого раздела программы   или в конце учебного года)</a:t>
            </a:r>
          </a:p>
          <a:p>
            <a:pPr marL="514350" indent="-514350" algn="just">
              <a:lnSpc>
                <a:spcPct val="80000"/>
              </a:lnSpc>
              <a:buFont typeface="Calibri" pitchFamily="34" charset="0"/>
              <a:buAutoNum type="arabicPeriod"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Цель работы учителя -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928688"/>
            <a:ext cx="8643937" cy="500062"/>
          </a:xfrm>
        </p:spPr>
        <p:txBody>
          <a:bodyPr rtlCol="0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привести в систему знания и умения учащихся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625" y="1500188"/>
            <a:ext cx="8229600" cy="654050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направления деятельности: </a:t>
            </a:r>
            <a:endParaRPr lang="ru-RU" sz="4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57188" y="2357438"/>
            <a:ext cx="8229600" cy="4143375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>
            <a:normAutofit fontScale="92500" lnSpcReduction="20000"/>
          </a:bodyPr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3200" dirty="0">
                <a:latin typeface="+mn-lt"/>
                <a:cs typeface="+mn-cs"/>
              </a:rPr>
              <a:t>устранение недочётов в знаниях детей;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3200" dirty="0">
                <a:latin typeface="+mn-lt"/>
                <a:cs typeface="+mn-cs"/>
              </a:rPr>
              <a:t>углубление и расширение знаний по данному вопросу;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3200" dirty="0">
                <a:latin typeface="+mn-lt"/>
                <a:cs typeface="+mn-cs"/>
              </a:rPr>
              <a:t>предупреждение забывания основного содержания материала;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3200" dirty="0">
                <a:latin typeface="+mn-lt"/>
                <a:cs typeface="+mn-cs"/>
              </a:rPr>
              <a:t>воспроизведение пройденного материала в новых  связях и комбинациях;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3200" dirty="0">
                <a:latin typeface="+mn-lt"/>
                <a:cs typeface="+mn-cs"/>
              </a:rPr>
              <a:t>обобщение и систематизация наиболее существенного учебного материала.</a:t>
            </a: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ru-RU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000"/>
                            </p:stCondLst>
                            <p:childTnLst>
                              <p:par>
                                <p:cTn id="8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8820150" cy="2362200"/>
          </a:xfrm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План</a:t>
            </a:r>
            <a:r>
              <a:rPr lang="ru-RU" sz="3200" smtClean="0">
                <a:solidFill>
                  <a:schemeClr val="tx1"/>
                </a:solidFill>
              </a:rPr>
              <a:t/>
            </a:r>
            <a:br>
              <a:rPr lang="ru-RU" sz="3200" smtClean="0">
                <a:solidFill>
                  <a:schemeClr val="tx1"/>
                </a:solidFill>
              </a:rPr>
            </a:br>
            <a:r>
              <a:rPr lang="ru-RU" sz="3200" smtClean="0">
                <a:solidFill>
                  <a:schemeClr val="tx1"/>
                </a:solidFill>
              </a:rPr>
              <a:t>презентации работы групп педагогов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539750" y="2276475"/>
            <a:ext cx="8147050" cy="4032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 1. </a:t>
            </a:r>
            <a:r>
              <a:rPr lang="ru-RU" sz="2000" smtClean="0"/>
              <a:t>Организация предварительной работы по сопутствующему повторению (определение домашнего задания, источники).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 2. </a:t>
            </a:r>
            <a:r>
              <a:rPr lang="ru-RU" sz="2000" smtClean="0"/>
              <a:t>Класс, тема и тип урока.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smtClean="0"/>
              <a:t> </a:t>
            </a:r>
            <a:r>
              <a:rPr lang="ru-RU" sz="2000" b="1" smtClean="0"/>
              <a:t>3. </a:t>
            </a:r>
            <a:r>
              <a:rPr lang="ru-RU" sz="2000" smtClean="0"/>
              <a:t>Цель и задачи урока.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4. </a:t>
            </a:r>
            <a:r>
              <a:rPr lang="ru-RU" sz="2000" smtClean="0"/>
              <a:t>Реализация повторения на различных этапах урока (фронтальный опрос, устная работа, тестирование, разноуровневые задания и т.п.).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000" smtClean="0"/>
          </a:p>
          <a:p>
            <a:pPr>
              <a:lnSpc>
                <a:spcPct val="80000"/>
              </a:lnSpc>
            </a:pPr>
            <a:r>
              <a:rPr lang="ru-RU" sz="2000" smtClean="0"/>
              <a:t> </a:t>
            </a:r>
            <a:r>
              <a:rPr lang="ru-RU" sz="2000" b="1" smtClean="0"/>
              <a:t>5. </a:t>
            </a:r>
            <a:r>
              <a:rPr lang="ru-RU" sz="2000" smtClean="0"/>
              <a:t>Ожидаемый результат (значимость сопутствующего повторения, уровень владения знаниями, оценка работы учащихся, отметки)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Рекомендации по организации урочной деятельности с элементами сопутствующего повторения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устанавливать последовательность и время повторения, отбирать материал и распределять его по урокам, устанавливать формы и методы для осуществления повторения;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учитывать свойства памяти учащихся, психолого-педагогические особенности личности учащихся;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выделять  для повторения такие темы и вопросы, которые по трудности своей недостаточно прочно усваиваются;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500188"/>
            <a:ext cx="8329612" cy="5000625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отборе материала на повторение необходимо учитывать степень его связи с вновь изучаемым материалом;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организовывать систематическое повторение учебного материала с опорой на </a:t>
            </a:r>
            <a:r>
              <a:rPr lang="ru-RU" dirty="0" err="1" smtClean="0"/>
              <a:t>внутрипредметные</a:t>
            </a:r>
            <a:r>
              <a:rPr lang="ru-RU" dirty="0" smtClean="0"/>
              <a:t> и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связи;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процессе повторения акцентировать внимание на развитие у учащихся умений выделять главное, устанавливать причинно-следственные связи;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оперативно выявлять затруднения учащихся при усвоении содержания учебного предмета и осуществлять коррекцию;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" y="285750"/>
            <a:ext cx="8786813" cy="5643563"/>
          </a:xfrm>
        </p:spPr>
        <p:txBody>
          <a:bodyPr/>
          <a:lstStyle/>
          <a:p>
            <a:pPr algn="r"/>
            <a:r>
              <a:rPr lang="ru-RU" sz="5400" b="1" smtClean="0">
                <a:solidFill>
                  <a:srgbClr val="0000FF"/>
                </a:solidFill>
                <a:latin typeface="Monotype Corsiva" pitchFamily="66" charset="0"/>
              </a:rPr>
              <a:t>С урока начинается </a:t>
            </a:r>
            <a:br>
              <a:rPr lang="ru-RU" sz="5400" b="1" smtClean="0">
                <a:solidFill>
                  <a:srgbClr val="0000FF"/>
                </a:solidFill>
                <a:latin typeface="Monotype Corsiva" pitchFamily="66" charset="0"/>
              </a:rPr>
            </a:br>
            <a:r>
              <a:rPr lang="ru-RU" sz="5400" b="1" smtClean="0">
                <a:solidFill>
                  <a:srgbClr val="0000FF"/>
                </a:solidFill>
                <a:latin typeface="Monotype Corsiva" pitchFamily="66" charset="0"/>
              </a:rPr>
              <a:t>учебно-воспитательный процесс, уроком  он и заканчивается.</a:t>
            </a:r>
            <a:br>
              <a:rPr lang="ru-RU" sz="5400" b="1" smtClean="0">
                <a:solidFill>
                  <a:srgbClr val="0000FF"/>
                </a:solidFill>
                <a:latin typeface="Monotype Corsiva" pitchFamily="66" charset="0"/>
              </a:rPr>
            </a:br>
            <a:r>
              <a:rPr lang="ru-RU" b="1" smtClean="0">
                <a:latin typeface="Monotype Corsiva" pitchFamily="66" charset="0"/>
              </a:rPr>
              <a:t/>
            </a:r>
            <a:br>
              <a:rPr lang="ru-RU" b="1" smtClean="0">
                <a:latin typeface="Monotype Corsiva" pitchFamily="66" charset="0"/>
              </a:rPr>
            </a:br>
            <a:r>
              <a:rPr lang="ru-RU" sz="3200" b="1" smtClean="0">
                <a:solidFill>
                  <a:srgbClr val="0000FF"/>
                </a:solidFill>
                <a:latin typeface="Monotype Corsiva" pitchFamily="66" charset="0"/>
              </a:rPr>
              <a:t>Ю.А.Конаржевский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предлагать учащимся вопросы и упражнения из различных разделов программ;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систематически проводить повторение на уроках, органически сочетая его с основным содержанием урока;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для повышения интереса к предмету и активности учащихся при повторении необходимо применять различные приёмы и методы работы, стимулировать самостоятельную работу учащихся;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повторение проводить в классе и дома;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чётко оговаривать домашнее задание и записывать его на доске;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привлекать наглядные пособия, ТСО, ЭСО и т.д.;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формировать у учащихся культуру умственного труда;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целенаправленно использовать часы для поддерживающих занятий для «навёрстывания» учебного материала.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3" y="274638"/>
            <a:ext cx="7000875" cy="5297487"/>
          </a:xfrm>
        </p:spPr>
        <p:txBody>
          <a:bodyPr/>
          <a:lstStyle/>
          <a:p>
            <a:pPr algn="just"/>
            <a:r>
              <a:rPr lang="ru-RU" b="1" smtClean="0">
                <a:solidFill>
                  <a:srgbClr val="C00000"/>
                </a:solidFill>
              </a:rPr>
              <a:t>Овладение искусством организации повторения – такова задача учителя; от её решения во многом зависит прочность знаний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66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28875"/>
            <a:ext cx="9144000" cy="2143125"/>
          </a:xfrm>
        </p:spPr>
        <p:txBody>
          <a:bodyPr/>
          <a:lstStyle/>
          <a:p>
            <a:r>
              <a:rPr lang="ru-RU" sz="7200" b="1" smtClean="0">
                <a:solidFill>
                  <a:srgbClr val="C00000"/>
                </a:solidFill>
                <a:latin typeface="Monotype Corsiva" pitchFamily="66" charset="0"/>
              </a:rPr>
              <a:t>Спасибо за внимание!</a:t>
            </a:r>
            <a:endParaRPr lang="ru-RU" sz="72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Проблемное поле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46,6% качества знаний и 6,9 средний балл по школе на конец 2010/2011 учебного года</a:t>
            </a:r>
          </a:p>
          <a:p>
            <a:pPr algn="just"/>
            <a:r>
              <a:rPr lang="ru-RU" smtClean="0"/>
              <a:t>Актуализация вопросов  качественной урочной деятельности педагога</a:t>
            </a:r>
          </a:p>
          <a:p>
            <a:pPr algn="just"/>
            <a:r>
              <a:rPr lang="ru-RU" smtClean="0"/>
              <a:t>Повышение эффективности и качества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  <a:latin typeface="Arial" charset="0"/>
              </a:rPr>
              <a:t>«</a:t>
            </a:r>
            <a:r>
              <a:rPr lang="be-BY" sz="2800" b="1" smtClean="0">
                <a:solidFill>
                  <a:schemeClr val="tx1"/>
                </a:solidFill>
                <a:latin typeface="Arial" charset="0"/>
              </a:rPr>
              <a:t>Настаўніцкая  газета</a:t>
            </a:r>
            <a:r>
              <a:rPr lang="ru-RU" sz="2800" b="1" smtClean="0">
                <a:solidFill>
                  <a:schemeClr val="tx1"/>
                </a:solidFill>
                <a:latin typeface="Arial" charset="0"/>
              </a:rPr>
              <a:t>» №91 от 26.07.2011г. 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424862" cy="51831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Приказ Министерства образования Республики Беларусь  от  23.09.2010г. №612   </a:t>
            </a:r>
          </a:p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«Об организации и проведении мониторинга качества обшего среднего образования в 2010/2011 уч.году»- республиканский мониторинг, февраль 2011года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Анкета (русский язык, математика, всемирная история):</a:t>
            </a:r>
          </a:p>
          <a:p>
            <a:pPr>
              <a:buFont typeface="Arial" charset="0"/>
              <a:buNone/>
            </a:pPr>
            <a:r>
              <a:rPr lang="ru-RU" sz="2000" b="1" smtClean="0">
                <a:latin typeface="Arial" charset="0"/>
              </a:rPr>
              <a:t>72% учащихся 9-ых классов</a:t>
            </a:r>
            <a:r>
              <a:rPr lang="ru-RU" sz="2000" smtClean="0">
                <a:latin typeface="Arial" charset="0"/>
              </a:rPr>
              <a:t> и  </a:t>
            </a:r>
            <a:r>
              <a:rPr lang="ru-RU" sz="2000" b="1" smtClean="0">
                <a:latin typeface="Arial" charset="0"/>
              </a:rPr>
              <a:t>66 % учащихся  11-ых классов</a:t>
            </a:r>
            <a:r>
              <a:rPr lang="ru-RU" sz="2000" smtClean="0">
                <a:latin typeface="Arial" charset="0"/>
              </a:rPr>
              <a:t> основной причиной учебных затруднений назвали </a:t>
            </a:r>
            <a:r>
              <a:rPr lang="ru-RU" sz="2000" b="1" smtClean="0">
                <a:latin typeface="Arial" charset="0"/>
              </a:rPr>
              <a:t>пробелы</a:t>
            </a:r>
            <a:r>
              <a:rPr lang="ru-RU" sz="2000" smtClean="0">
                <a:latin typeface="Arial" charset="0"/>
              </a:rPr>
              <a:t> в знаниях по отдельным темам в  связи с пропусками по различным причинам, </a:t>
            </a:r>
            <a:r>
              <a:rPr lang="ru-RU" sz="2000" b="1" smtClean="0">
                <a:latin typeface="Arial" charset="0"/>
              </a:rPr>
              <a:t>невозможность наверстать</a:t>
            </a:r>
            <a:r>
              <a:rPr lang="ru-RU" sz="2000" smtClean="0">
                <a:latin typeface="Arial" charset="0"/>
              </a:rPr>
              <a:t> учебный материал</a:t>
            </a:r>
          </a:p>
          <a:p>
            <a:pPr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0"/>
          </a:xfrm>
        </p:spPr>
        <p:txBody>
          <a:bodyPr/>
          <a:lstStyle/>
          <a:p>
            <a:pPr algn="just"/>
            <a:r>
              <a:rPr lang="ru-RU" sz="6000" b="1" smtClean="0">
                <a:solidFill>
                  <a:srgbClr val="C00000"/>
                </a:solidFill>
              </a:rPr>
              <a:t>Цель: </a:t>
            </a:r>
            <a:r>
              <a:rPr lang="ru-RU" sz="3200" b="1" smtClean="0">
                <a:solidFill>
                  <a:srgbClr val="0000FF"/>
                </a:solidFill>
              </a:rPr>
              <a:t/>
            </a:r>
            <a:br>
              <a:rPr lang="ru-RU" sz="3200" b="1" smtClean="0">
                <a:solidFill>
                  <a:srgbClr val="0000FF"/>
                </a:solidFill>
              </a:rPr>
            </a:br>
            <a:r>
              <a:rPr lang="ru-RU" sz="3200" smtClean="0">
                <a:solidFill>
                  <a:srgbClr val="0000FF"/>
                </a:solidFill>
              </a:rPr>
              <a:t/>
            </a:r>
            <a:br>
              <a:rPr lang="ru-RU" sz="3200" smtClean="0">
                <a:solidFill>
                  <a:srgbClr val="0000FF"/>
                </a:solidFill>
              </a:rPr>
            </a:br>
            <a:r>
              <a:rPr lang="ru-RU" sz="3200" smtClean="0">
                <a:solidFill>
                  <a:srgbClr val="0000FF"/>
                </a:solidFill>
              </a:rPr>
              <a:t>повышение качества методического сопровождения профессиональной деятельности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рассмотреть различные подходы к классификации видов повторения;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выделить основные формы и методы повторения;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определить требования к организации сопутствующего повторения;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выработать рекомендации по организации сопутствующего повторения в урочной деятельности учителя.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63" y="500063"/>
            <a:ext cx="8229600" cy="9286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</a:rPr>
              <a:t>План</a:t>
            </a: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smtClean="0">
                <a:solidFill>
                  <a:schemeClr val="tx1"/>
                </a:solidFill>
              </a:rPr>
              <a:t>проведения семинара-практикума «Организация сопутствующего повторения с целью коррекции  базовых  знаний  учащихся»</a:t>
            </a:r>
          </a:p>
        </p:txBody>
      </p:sp>
      <p:graphicFrame>
        <p:nvGraphicFramePr>
          <p:cNvPr id="34908" name="Group 92"/>
          <p:cNvGraphicFramePr>
            <a:graphicFrameLocks noGrp="1"/>
          </p:cNvGraphicFramePr>
          <p:nvPr>
            <p:ph idx="1"/>
          </p:nvPr>
        </p:nvGraphicFramePr>
        <p:xfrm>
          <a:off x="122238" y="1700213"/>
          <a:ext cx="8869362" cy="4446590"/>
        </p:xfrm>
        <a:graphic>
          <a:graphicData uri="http://schemas.openxmlformats.org/drawingml/2006/table">
            <a:tbl>
              <a:tblPr/>
              <a:tblGrid>
                <a:gridCol w="1354137"/>
                <a:gridCol w="2159000"/>
                <a:gridCol w="3646488"/>
                <a:gridCol w="1709737"/>
              </a:tblGrid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Время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Этап работы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Деятельность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Ответственные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13.00-13.05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Открытие семинара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Определение проблемного поля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Жук А.А.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13.05-13.10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Организация работы групп педагогов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Определение цели и задач работы групп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Жук А.А.,  руководители групп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13.10-13.40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Работа групп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Разработка различных этапов урока с  элементами  сопутствующего повторения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Педагоги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13.40-13.55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Отчет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Выступления педагогов с презентацией работы групп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Руководители групп, педагоги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13.55-14.00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Подведение итогов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Выработка рекомендаций по организации урочной деятельности с   целью коррекции  базовых  знаний 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Жук А.А., педагоги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Требования к проведению содержательного самоанализа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195" name="Текст 5"/>
          <p:cNvSpPr>
            <a:spLocks noGrp="1"/>
          </p:cNvSpPr>
          <p:nvPr>
            <p:ph type="body" idx="1"/>
          </p:nvPr>
        </p:nvSpPr>
        <p:spPr>
          <a:xfrm>
            <a:off x="571500" y="1143000"/>
            <a:ext cx="8186738" cy="750888"/>
          </a:xfrm>
        </p:spPr>
        <p:txBody>
          <a:bodyPr/>
          <a:lstStyle/>
          <a:p>
            <a:pPr algn="ctr"/>
            <a:r>
              <a:rPr lang="ru-RU" sz="3200" smtClean="0">
                <a:solidFill>
                  <a:srgbClr val="0000FF"/>
                </a:solidFill>
              </a:rPr>
              <a:t>Этапы реализации учебной деятельности</a:t>
            </a:r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1500166" y="2000240"/>
            <a:ext cx="5853841" cy="914400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Планирование</a:t>
            </a:r>
            <a:endParaRPr lang="ru-RU" sz="2800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1569854" y="2928934"/>
            <a:ext cx="5787729" cy="914400"/>
          </a:xfrm>
          <a:prstGeom prst="down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Осуществление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1569855" y="3857628"/>
            <a:ext cx="5787729" cy="914400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Анализ</a:t>
            </a:r>
            <a:endParaRPr lang="ru-RU" sz="2800" dirty="0"/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1569855" y="4786322"/>
            <a:ext cx="5773342" cy="914400"/>
          </a:xfrm>
          <a:prstGeom prst="down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Контроль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627404" y="5739403"/>
            <a:ext cx="5802116" cy="6286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Коррекция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9001125" cy="511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Требования к проведению содержательного самоанализа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219" name="Текст 5"/>
          <p:cNvSpPr>
            <a:spLocks noGrp="1"/>
          </p:cNvSpPr>
          <p:nvPr>
            <p:ph type="body" idx="1"/>
          </p:nvPr>
        </p:nvSpPr>
        <p:spPr>
          <a:xfrm>
            <a:off x="0" y="1000125"/>
            <a:ext cx="9144000" cy="1285875"/>
          </a:xfrm>
        </p:spPr>
        <p:txBody>
          <a:bodyPr/>
          <a:lstStyle/>
          <a:p>
            <a:pPr algn="ctr"/>
            <a:r>
              <a:rPr lang="ru-RU" sz="3200" smtClean="0">
                <a:solidFill>
                  <a:srgbClr val="0000FF"/>
                </a:solidFill>
              </a:rPr>
              <a:t>Технологические приемы и средства для раскрытия самоанализа</a:t>
            </a:r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1500188" y="2500313"/>
            <a:ext cx="5921375" cy="914400"/>
          </a:xfrm>
          <a:prstGeom prst="downArrow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Детализация</a:t>
            </a:r>
            <a:endParaRPr lang="ru-RU" sz="2800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1570667" y="3500438"/>
            <a:ext cx="5855203" cy="914400"/>
          </a:xfrm>
          <a:prstGeom prst="down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Сравнение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1570667" y="4429132"/>
            <a:ext cx="5855203" cy="914400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Раскрытие смысла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59763" y="5330155"/>
            <a:ext cx="5869757" cy="6286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Аналитические суждения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5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3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4_aksesuary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TS101908700</Template>
  <TotalTime>1429</TotalTime>
  <Words>903</Words>
  <Application>Microsoft Office PowerPoint</Application>
  <PresentationFormat>Экран (4:3)</PresentationFormat>
  <Paragraphs>129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Calibri</vt:lpstr>
      <vt:lpstr>Arial</vt:lpstr>
      <vt:lpstr>Times New Roman</vt:lpstr>
      <vt:lpstr>Monotype Corsiva</vt:lpstr>
      <vt:lpstr>Wingdings</vt:lpstr>
      <vt:lpstr>4_aksesuary</vt:lpstr>
      <vt:lpstr>Семинар-практикум «Организация сопутствующего повторения с целью коррекции базовых знаний учащихся»</vt:lpstr>
      <vt:lpstr>С урока начинается  учебно-воспитательный процесс, уроком  он и заканчивается.  Ю.А.Конаржевский</vt:lpstr>
      <vt:lpstr>Проблемное поле</vt:lpstr>
      <vt:lpstr>«Настаўніцкая  газета» №91 от 26.07.2011г. </vt:lpstr>
      <vt:lpstr>Цель:   повышение качества методического сопровождения профессиональной деятельности педагога</vt:lpstr>
      <vt:lpstr>Слайд 6</vt:lpstr>
      <vt:lpstr>План проведения семинара-практикума «Организация сопутствующего повторения с целью коррекции  базовых  знаний  учащихся»</vt:lpstr>
      <vt:lpstr>Требования к проведению содержательного самоанализа</vt:lpstr>
      <vt:lpstr>Требования к проведению содержательного самоанализа</vt:lpstr>
      <vt:lpstr>Структура и методики уроков зависит от дидактических целей и задач, решаемых в процессе обучения, а также от средств, что имеются в распоряжении учителя. </vt:lpstr>
      <vt:lpstr>Типы уроков</vt:lpstr>
      <vt:lpstr>Перечень обобщенных умений учащихся</vt:lpstr>
      <vt:lpstr>Перечень обобщенных умений учащихся</vt:lpstr>
      <vt:lpstr>Перечень обобщенных умений учащихся</vt:lpstr>
      <vt:lpstr>Виды повторений:</vt:lpstr>
      <vt:lpstr>Цель работы учителя - </vt:lpstr>
      <vt:lpstr>План презентации работы групп педагогов</vt:lpstr>
      <vt:lpstr>Рекомендации по организации урочной деятельности с элементами сопутствующего повторения</vt:lpstr>
      <vt:lpstr>Слайд 19</vt:lpstr>
      <vt:lpstr>Слайд 20</vt:lpstr>
      <vt:lpstr>Слайд 21</vt:lpstr>
      <vt:lpstr>Овладение искусством организации повторения – такова задача учителя; от её решения во многом зависит прочность знаний учащихся.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«Организация сопутствующего повторения с целью коррекции базовых знаний учащихся»</dc:title>
  <dc:creator>BEST</dc:creator>
  <cp:lastModifiedBy>User</cp:lastModifiedBy>
  <cp:revision>59</cp:revision>
  <dcterms:created xsi:type="dcterms:W3CDTF">2011-10-17T11:11:31Z</dcterms:created>
  <dcterms:modified xsi:type="dcterms:W3CDTF">2012-02-02T11:41:07Z</dcterms:modified>
</cp:coreProperties>
</file>